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  <p:sldMasterId id="2147483662" r:id="rId3"/>
    <p:sldMasterId id="2147483668" r:id="rId4"/>
    <p:sldMasterId id="2147483674" r:id="rId5"/>
    <p:sldMasterId id="2147483680" r:id="rId6"/>
    <p:sldMasterId id="2147483686" r:id="rId7"/>
  </p:sldMasterIdLst>
  <p:notesMasterIdLst>
    <p:notesMasterId r:id="rId23"/>
  </p:notesMasterIdLst>
  <p:sldIdLst>
    <p:sldId id="268" r:id="rId8"/>
    <p:sldId id="260" r:id="rId9"/>
    <p:sldId id="278" r:id="rId10"/>
    <p:sldId id="261" r:id="rId11"/>
    <p:sldId id="263" r:id="rId12"/>
    <p:sldId id="287" r:id="rId13"/>
    <p:sldId id="258" r:id="rId14"/>
    <p:sldId id="264" r:id="rId15"/>
    <p:sldId id="269" r:id="rId16"/>
    <p:sldId id="270" r:id="rId17"/>
    <p:sldId id="295" r:id="rId18"/>
    <p:sldId id="279" r:id="rId19"/>
    <p:sldId id="259" r:id="rId20"/>
    <p:sldId id="296" r:id="rId21"/>
    <p:sldId id="288" r:id="rId22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7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07" d="100"/>
          <a:sy n="107" d="100"/>
        </p:scale>
        <p:origin x="-2552" y="-96"/>
      </p:cViewPr>
      <p:guideLst>
        <p:guide orient="horz" pos="2325"/>
        <p:guide pos="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D3FEC-1819-4337-8743-6FF2C54F8FD4}" type="datetimeFigureOut">
              <a:rPr lang="de-DE" smtClean="0"/>
              <a:t>25.08.17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0536B-4355-4863-B9BB-F6160D35E5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2943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6F595-9165-4128-82A4-638F8614E211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386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6F595-9165-4128-82A4-638F8614E211}" type="slidenum">
              <a:rPr lang="de-DE" smtClean="0">
                <a:solidFill>
                  <a:prstClr val="black"/>
                </a:solidFill>
              </a:rPr>
              <a:pPr/>
              <a:t>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63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6F595-9165-4128-82A4-638F8614E211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386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6F595-9165-4128-82A4-638F8614E211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386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6F595-9165-4128-82A4-638F8614E211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386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6F595-9165-4128-82A4-638F8614E211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386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2525" cy="3722687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>
              <a:lnSpc>
                <a:spcPct val="125000"/>
              </a:lnSpc>
              <a:spcAft>
                <a:spcPts val="600"/>
              </a:spcAft>
              <a:buClr>
                <a:srgbClr val="6AACDA"/>
              </a:buClr>
            </a:pPr>
            <a:r>
              <a:rPr lang="de-DE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Die Kampagne ist gut angekommen …</a:t>
            </a:r>
            <a:endParaRPr lang="de-DE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342900" indent="-360000" defTabSz="457200">
              <a:lnSpc>
                <a:spcPct val="125000"/>
              </a:lnSpc>
              <a:spcAft>
                <a:spcPts val="600"/>
              </a:spcAft>
              <a:buClr>
                <a:srgbClr val="6AACDA"/>
              </a:buClr>
              <a:buFont typeface="Wingdings" pitchFamily="2" charset="2"/>
              <a:buChar char="Ø"/>
            </a:pP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77% der Befragten haben von einer der Aktionen gehört.</a:t>
            </a:r>
          </a:p>
          <a:p>
            <a:pPr marL="342900" indent="-360000" defTabSz="457200">
              <a:lnSpc>
                <a:spcPct val="125000"/>
              </a:lnSpc>
              <a:spcAft>
                <a:spcPts val="600"/>
              </a:spcAft>
              <a:buClr>
                <a:srgbClr val="6AACDA"/>
              </a:buClr>
              <a:buFont typeface="Wingdings" pitchFamily="2" charset="2"/>
              <a:buChar char="Ø"/>
            </a:pP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70% kennen mindestens eine der Informationsmaterialien. </a:t>
            </a:r>
          </a:p>
          <a:p>
            <a:pPr marL="342900" indent="-360000" defTabSz="457200">
              <a:lnSpc>
                <a:spcPct val="125000"/>
              </a:lnSpc>
              <a:spcAft>
                <a:spcPts val="600"/>
              </a:spcAft>
              <a:buClr>
                <a:srgbClr val="6AACDA"/>
              </a:buClr>
              <a:buFont typeface="Wingdings" pitchFamily="2" charset="2"/>
              <a:buChar char="Ø"/>
            </a:pP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20% haben an einer der Aktionen teilgenommen.</a:t>
            </a:r>
            <a:endParaRPr lang="de-DE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457200">
              <a:lnSpc>
                <a:spcPct val="125000"/>
              </a:lnSpc>
              <a:spcAft>
                <a:spcPts val="600"/>
              </a:spcAft>
              <a:buClr>
                <a:srgbClr val="6AACDA"/>
              </a:buClr>
            </a:pPr>
            <a:endParaRPr lang="de-DE" sz="1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defTabSz="457200">
              <a:lnSpc>
                <a:spcPct val="125000"/>
              </a:lnSpc>
              <a:spcAft>
                <a:spcPts val="600"/>
              </a:spcAft>
              <a:buClr>
                <a:srgbClr val="6AACDA"/>
              </a:buClr>
            </a:pPr>
            <a:r>
              <a:rPr lang="de-DE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… und hat sich positiv ausgewirkt!</a:t>
            </a:r>
            <a:endParaRPr lang="de-DE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342900" indent="-360000" defTabSz="457200">
              <a:lnSpc>
                <a:spcPct val="125000"/>
              </a:lnSpc>
              <a:spcAft>
                <a:spcPts val="600"/>
              </a:spcAft>
              <a:buClr>
                <a:srgbClr val="6AACDA"/>
              </a:buClr>
              <a:buFont typeface="Wingdings" pitchFamily="2" charset="2"/>
              <a:buChar char="Ø"/>
            </a:pP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Der Informationsstand hat sich erheblich erhöht.</a:t>
            </a:r>
          </a:p>
          <a:p>
            <a:pPr marL="342900" indent="-360000" defTabSz="457200">
              <a:lnSpc>
                <a:spcPct val="125000"/>
              </a:lnSpc>
              <a:spcAft>
                <a:spcPts val="600"/>
              </a:spcAft>
              <a:buClr>
                <a:srgbClr val="6AACDA"/>
              </a:buClr>
              <a:buFont typeface="Wingdings" pitchFamily="2" charset="2"/>
              <a:buChar char="Ø"/>
            </a:pP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Richtige Entsorgungswege werden häufiger,  der falsche Entsorgungsweg über Spüle / Toilette  wird seltener gewählt.</a:t>
            </a:r>
          </a:p>
          <a:p>
            <a:pPr marL="342900" indent="-360000" defTabSz="457200">
              <a:lnSpc>
                <a:spcPct val="125000"/>
              </a:lnSpc>
              <a:spcAft>
                <a:spcPts val="600"/>
              </a:spcAft>
              <a:buClr>
                <a:srgbClr val="6AACDA"/>
              </a:buClr>
              <a:buFont typeface="Wingdings" pitchFamily="2" charset="2"/>
              <a:buChar char="Ø"/>
            </a:pPr>
            <a:r>
              <a:rPr lang="de-D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Medizinische Fachkräfte und Bürger/innen sind im Dialog über Entsorgung und die Umweltverträglichkeit der Einnahme von Medikamenten</a:t>
            </a:r>
            <a:endParaRPr lang="de-DE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1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6F595-9165-4128-82A4-638F8614E211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389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367816"/>
            <a:ext cx="6155267" cy="360403"/>
          </a:xfrm>
          <a:prstGeom prst="rect">
            <a:avLst/>
          </a:prstGeom>
        </p:spPr>
        <p:txBody>
          <a:bodyPr lIns="0" anchor="b" anchorCtr="0"/>
          <a:lstStyle>
            <a:lvl1pPr>
              <a:defRPr lang="de-DE" dirty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457200" y="1600200"/>
            <a:ext cx="8204200" cy="4325939"/>
          </a:xfrm>
          <a:prstGeom prst="rect">
            <a:avLst/>
          </a:prstGeom>
        </p:spPr>
        <p:txBody>
          <a:bodyPr vert="horz"/>
          <a:lstStyle>
            <a:lvl1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9409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447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smtClean="0">
                <a:solidFill>
                  <a:srgbClr val="000000"/>
                </a:solidFill>
                <a:latin typeface="Arial" charset="0"/>
              </a:rPr>
              <a:t>Mai 2017</a:t>
            </a:r>
            <a:endParaRPr lang="de-DE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6" y="6356447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smtClean="0">
                <a:solidFill>
                  <a:srgbClr val="000000"/>
                </a:solidFill>
                <a:latin typeface="Arial" charset="0"/>
              </a:rPr>
              <a:t>Projekt SensiMED Essen | Essen Macht‘s klar</a:t>
            </a:r>
            <a:endParaRPr lang="de-DE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447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C9029AAC-303D-427A-B2DF-7FF8C008C5D8}" type="slidenum">
              <a:rPr lang="de-DE" sz="1000" smtClean="0">
                <a:solidFill>
                  <a:srgbClr val="000000"/>
                </a:solidFill>
                <a:latin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sz="10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603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9193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8"/>
          <p:cNvCxnSpPr/>
          <p:nvPr userDrawn="1"/>
        </p:nvCxnSpPr>
        <p:spPr bwMode="auto">
          <a:xfrm flipH="1">
            <a:off x="0" y="6515787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gradFill flip="none" rotWithShape="1">
              <a:gsLst>
                <a:gs pos="0">
                  <a:srgbClr val="B10058"/>
                </a:gs>
                <a:gs pos="69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057058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44950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4645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smtClean="0">
                <a:solidFill>
                  <a:srgbClr val="000000"/>
                </a:solidFill>
                <a:latin typeface="Arial" charset="0"/>
              </a:rPr>
              <a:t>Mai 2017</a:t>
            </a:r>
            <a:endParaRPr lang="de-DE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6" y="6356403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smtClean="0">
                <a:solidFill>
                  <a:srgbClr val="000000"/>
                </a:solidFill>
                <a:latin typeface="Arial" charset="0"/>
              </a:rPr>
              <a:t>Projekt SensiMED Essen | Essen Macht‘s klar</a:t>
            </a:r>
            <a:endParaRPr lang="de-DE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C9029AAC-303D-427A-B2DF-7FF8C008C5D8}" type="slidenum">
              <a:rPr lang="de-DE" sz="1000" smtClean="0">
                <a:solidFill>
                  <a:srgbClr val="000000"/>
                </a:solidFill>
                <a:latin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sz="10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710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5674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8"/>
          <p:cNvCxnSpPr/>
          <p:nvPr userDrawn="1"/>
        </p:nvCxnSpPr>
        <p:spPr bwMode="auto">
          <a:xfrm flipH="1">
            <a:off x="0" y="6515787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gradFill flip="none" rotWithShape="1">
              <a:gsLst>
                <a:gs pos="0">
                  <a:srgbClr val="B10058"/>
                </a:gs>
                <a:gs pos="69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169292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13446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1669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42913" y="187167"/>
            <a:ext cx="6110287" cy="635019"/>
          </a:xfrm>
          <a:prstGeom prst="rect">
            <a:avLst/>
          </a:prstGeom>
        </p:spPr>
        <p:txBody>
          <a:bodyPr lIns="0" anchor="b" anchorCtr="0"/>
          <a:lstStyle>
            <a:lvl1pPr>
              <a:defRPr lang="de-DE" sz="2600" b="1" i="0" kern="1200" dirty="0">
                <a:solidFill>
                  <a:srgbClr val="00478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 bwMode="gray">
          <a:xfrm>
            <a:off x="442913" y="810000"/>
            <a:ext cx="8258175" cy="23023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1800">
                <a:solidFill>
                  <a:srgbClr val="00478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8" name="Datumsplatzhalter 8"/>
          <p:cNvSpPr>
            <a:spLocks noGrp="1"/>
          </p:cNvSpPr>
          <p:nvPr>
            <p:ph type="dt" sz="half" idx="2"/>
          </p:nvPr>
        </p:nvSpPr>
        <p:spPr bwMode="gray">
          <a:xfrm>
            <a:off x="7521518" y="6473823"/>
            <a:ext cx="741892" cy="26035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>
                <a:solidFill>
                  <a:srgbClr val="8B898E"/>
                </a:solidFill>
              </a:rPr>
              <a:t>Mai 2017</a:t>
            </a:r>
            <a:endParaRPr lang="de-DE" dirty="0">
              <a:solidFill>
                <a:srgbClr val="8B898E"/>
              </a:solidFill>
            </a:endParaRPr>
          </a:p>
        </p:txBody>
      </p:sp>
      <p:sp>
        <p:nvSpPr>
          <p:cNvPr id="9" name="Fußzeilenplatzhalter 12"/>
          <p:cNvSpPr>
            <a:spLocks noGrp="1"/>
          </p:cNvSpPr>
          <p:nvPr>
            <p:ph type="ftr" sz="quarter" idx="3"/>
          </p:nvPr>
        </p:nvSpPr>
        <p:spPr bwMode="gray">
          <a:xfrm>
            <a:off x="442913" y="6473823"/>
            <a:ext cx="2895600" cy="26035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>
                <a:solidFill>
                  <a:srgbClr val="0080B3"/>
                </a:solidFill>
              </a:rPr>
              <a:t>Projekt SensiMED Essen | Essen Macht‘s klar</a:t>
            </a:r>
            <a:endParaRPr lang="de-DE" dirty="0" smtClean="0">
              <a:solidFill>
                <a:srgbClr val="0080B3"/>
              </a:solidFill>
            </a:endParaRPr>
          </a:p>
        </p:txBody>
      </p:sp>
      <p:sp>
        <p:nvSpPr>
          <p:cNvPr id="10" name="Foliennummernplatzhalter 13"/>
          <p:cNvSpPr>
            <a:spLocks noGrp="1"/>
          </p:cNvSpPr>
          <p:nvPr>
            <p:ph type="sldNum" sz="quarter" idx="4"/>
          </p:nvPr>
        </p:nvSpPr>
        <p:spPr bwMode="gray">
          <a:xfrm>
            <a:off x="8335435" y="6467473"/>
            <a:ext cx="364067" cy="26035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C44C8F-2E2C-4826-917D-1392BE546337}" type="slidenum">
              <a:rPr lang="de-DE" smtClean="0">
                <a:solidFill>
                  <a:srgbClr val="0080B3"/>
                </a:solidFill>
              </a:rPr>
              <a:pPr/>
              <a:t>‹Nr.›</a:t>
            </a:fld>
            <a:endParaRPr lang="de-DE" dirty="0">
              <a:solidFill>
                <a:srgbClr val="0080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681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42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smtClean="0">
                <a:solidFill>
                  <a:srgbClr val="000000"/>
                </a:solidFill>
                <a:latin typeface="Arial" charset="0"/>
              </a:rPr>
              <a:t>Mai 2017</a:t>
            </a:r>
            <a:endParaRPr lang="de-DE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6" y="6356429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smtClean="0">
                <a:solidFill>
                  <a:srgbClr val="000000"/>
                </a:solidFill>
                <a:latin typeface="Arial" charset="0"/>
              </a:rPr>
              <a:t>Projekt SensiMED Essen | Essen Macht‘s klar</a:t>
            </a:r>
            <a:endParaRPr lang="de-DE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42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C9029AAC-303D-427A-B2DF-7FF8C008C5D8}" type="slidenum">
              <a:rPr lang="de-DE" sz="1000" smtClean="0">
                <a:solidFill>
                  <a:srgbClr val="000000"/>
                </a:solidFill>
                <a:latin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sz="10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43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2774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8"/>
          <p:cNvCxnSpPr/>
          <p:nvPr userDrawn="1"/>
        </p:nvCxnSpPr>
        <p:spPr bwMode="auto">
          <a:xfrm flipH="1">
            <a:off x="0" y="6515787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gradFill flip="none" rotWithShape="1">
              <a:gsLst>
                <a:gs pos="0">
                  <a:srgbClr val="B10058"/>
                </a:gs>
                <a:gs pos="69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3643158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9228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66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smtClean="0">
                <a:solidFill>
                  <a:srgbClr val="000000"/>
                </a:solidFill>
                <a:latin typeface="Arial" charset="0"/>
              </a:rPr>
              <a:t>Mai 2017</a:t>
            </a:r>
            <a:endParaRPr lang="de-DE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6" y="6356387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smtClean="0">
                <a:solidFill>
                  <a:srgbClr val="000000"/>
                </a:solidFill>
                <a:latin typeface="Arial" charset="0"/>
              </a:rPr>
              <a:t>Projekt SensiMED Essen | Essen Macht‘s klar</a:t>
            </a:r>
            <a:endParaRPr lang="de-DE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C9029AAC-303D-427A-B2DF-7FF8C008C5D8}" type="slidenum">
              <a:rPr lang="de-DE" sz="1000" smtClean="0">
                <a:solidFill>
                  <a:srgbClr val="000000"/>
                </a:solidFill>
                <a:latin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sz="10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93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8983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8"/>
          <p:cNvCxnSpPr/>
          <p:nvPr userDrawn="1"/>
        </p:nvCxnSpPr>
        <p:spPr bwMode="auto">
          <a:xfrm flipH="1">
            <a:off x="0" y="6515787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gradFill flip="none" rotWithShape="1">
              <a:gsLst>
                <a:gs pos="0">
                  <a:srgbClr val="B10058"/>
                </a:gs>
                <a:gs pos="69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804139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01912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40971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42913" y="187167"/>
            <a:ext cx="6110287" cy="635019"/>
          </a:xfrm>
          <a:prstGeom prst="rect">
            <a:avLst/>
          </a:prstGeom>
        </p:spPr>
        <p:txBody>
          <a:bodyPr lIns="0" anchor="b" anchorCtr="0"/>
          <a:lstStyle>
            <a:lvl1pPr>
              <a:defRPr lang="de-DE" dirty="0">
                <a:solidFill>
                  <a:srgbClr val="00478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 bwMode="gray">
          <a:xfrm>
            <a:off x="442913" y="810000"/>
            <a:ext cx="8258175" cy="23023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 sz="1800">
                <a:solidFill>
                  <a:srgbClr val="00478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8" name="Datumsplatzhalter 8"/>
          <p:cNvSpPr>
            <a:spLocks noGrp="1"/>
          </p:cNvSpPr>
          <p:nvPr>
            <p:ph type="dt" sz="half" idx="2"/>
          </p:nvPr>
        </p:nvSpPr>
        <p:spPr bwMode="gray">
          <a:xfrm>
            <a:off x="7521518" y="6473823"/>
            <a:ext cx="741892" cy="26035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>
                <a:solidFill>
                  <a:srgbClr val="8B898E"/>
                </a:solidFill>
              </a:rPr>
              <a:t>Mai 2017</a:t>
            </a:r>
            <a:endParaRPr lang="de-DE" dirty="0">
              <a:solidFill>
                <a:srgbClr val="8B898E"/>
              </a:solidFill>
            </a:endParaRPr>
          </a:p>
        </p:txBody>
      </p:sp>
      <p:sp>
        <p:nvSpPr>
          <p:cNvPr id="9" name="Fußzeilenplatzhalter 12"/>
          <p:cNvSpPr>
            <a:spLocks noGrp="1"/>
          </p:cNvSpPr>
          <p:nvPr>
            <p:ph type="ftr" sz="quarter" idx="3"/>
          </p:nvPr>
        </p:nvSpPr>
        <p:spPr bwMode="gray">
          <a:xfrm>
            <a:off x="442913" y="6473823"/>
            <a:ext cx="2895600" cy="26035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>
                <a:solidFill>
                  <a:srgbClr val="0080B3"/>
                </a:solidFill>
              </a:rPr>
              <a:t>Projekt SensiMED Essen | Essen Macht‘s klar</a:t>
            </a:r>
            <a:endParaRPr lang="de-DE" dirty="0" smtClean="0">
              <a:solidFill>
                <a:srgbClr val="0080B3"/>
              </a:solidFill>
            </a:endParaRPr>
          </a:p>
        </p:txBody>
      </p:sp>
      <p:sp>
        <p:nvSpPr>
          <p:cNvPr id="10" name="Foliennummernplatzhalter 13"/>
          <p:cNvSpPr>
            <a:spLocks noGrp="1"/>
          </p:cNvSpPr>
          <p:nvPr>
            <p:ph type="sldNum" sz="quarter" idx="4"/>
          </p:nvPr>
        </p:nvSpPr>
        <p:spPr bwMode="gray">
          <a:xfrm>
            <a:off x="8335435" y="6467473"/>
            <a:ext cx="364067" cy="26035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C44C8F-2E2C-4826-917D-1392BE546337}" type="slidenum">
              <a:rPr lang="de-DE" smtClean="0">
                <a:solidFill>
                  <a:srgbClr val="0080B3"/>
                </a:solidFill>
              </a:rPr>
              <a:pPr/>
              <a:t>‹Nr.›</a:t>
            </a:fld>
            <a:endParaRPr lang="de-DE" dirty="0">
              <a:solidFill>
                <a:srgbClr val="0080B3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1960685"/>
            <a:ext cx="4111625" cy="3947990"/>
          </a:xfrm>
          <a:prstGeom prst="rect">
            <a:avLst/>
          </a:prstGeom>
        </p:spPr>
        <p:txBody>
          <a:bodyPr/>
          <a:lstStyle>
            <a:lvl2pPr marL="7429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lvl2pPr>
            <a:lvl3pPr>
              <a:buClr>
                <a:schemeClr val="accent6">
                  <a:lumMod val="75000"/>
                </a:schemeClr>
              </a:buClr>
              <a:defRPr/>
            </a:lvl3pPr>
            <a:lvl4pPr>
              <a:buClr>
                <a:schemeClr val="accent6">
                  <a:lumMod val="75000"/>
                </a:schemeClr>
              </a:buClr>
              <a:defRPr/>
            </a:lvl4pPr>
            <a:lvl5pPr>
              <a:buClr>
                <a:schemeClr val="accent6">
                  <a:lumMod val="75000"/>
                </a:schemeClr>
              </a:buClr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quarter" idx="15"/>
          </p:nvPr>
        </p:nvSpPr>
        <p:spPr>
          <a:xfrm>
            <a:off x="4689597" y="1960685"/>
            <a:ext cx="4111625" cy="3947990"/>
          </a:xfrm>
          <a:prstGeom prst="rect">
            <a:avLst/>
          </a:prstGeom>
        </p:spPr>
        <p:txBody>
          <a:bodyPr/>
          <a:lstStyle>
            <a:lvl2pPr marL="7429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lvl2pPr>
            <a:lvl3pPr>
              <a:buClr>
                <a:schemeClr val="accent6">
                  <a:lumMod val="75000"/>
                </a:schemeClr>
              </a:buClr>
              <a:defRPr/>
            </a:lvl3pPr>
            <a:lvl4pPr>
              <a:buClr>
                <a:schemeClr val="accent6">
                  <a:lumMod val="75000"/>
                </a:schemeClr>
              </a:buClr>
              <a:defRPr/>
            </a:lvl4pPr>
            <a:lvl5pPr>
              <a:buClr>
                <a:schemeClr val="accent6">
                  <a:lumMod val="75000"/>
                </a:schemeClr>
              </a:buClr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94275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smtClean="0">
                <a:solidFill>
                  <a:srgbClr val="000000"/>
                </a:solidFill>
                <a:latin typeface="Arial" charset="0"/>
              </a:rPr>
              <a:t>Mai 2017</a:t>
            </a:r>
            <a:endParaRPr lang="de-DE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6" y="6356369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smtClean="0">
                <a:solidFill>
                  <a:srgbClr val="000000"/>
                </a:solidFill>
                <a:latin typeface="Arial" charset="0"/>
              </a:rPr>
              <a:t>Projekt SensiMED Essen | Essen Macht‘s klar</a:t>
            </a:r>
            <a:endParaRPr lang="de-DE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C9029AAC-303D-427A-B2DF-7FF8C008C5D8}" type="slidenum">
              <a:rPr lang="de-DE" sz="1000" smtClean="0">
                <a:solidFill>
                  <a:srgbClr val="000000"/>
                </a:solidFill>
                <a:latin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sz="10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661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367815"/>
            <a:ext cx="6155267" cy="360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457200" y="1600200"/>
            <a:ext cx="8204200" cy="432593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5233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42917" y="187168"/>
            <a:ext cx="6110287" cy="6350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 bwMode="gray">
          <a:xfrm>
            <a:off x="442913" y="810419"/>
            <a:ext cx="8258175" cy="230188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defRPr sz="18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8" name="Datumsplatzhalter 8"/>
          <p:cNvSpPr>
            <a:spLocks noGrp="1"/>
          </p:cNvSpPr>
          <p:nvPr>
            <p:ph type="dt" sz="half" idx="2"/>
          </p:nvPr>
        </p:nvSpPr>
        <p:spPr bwMode="gray">
          <a:xfrm>
            <a:off x="7521518" y="6473823"/>
            <a:ext cx="741892" cy="26035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Mai 2017</a:t>
            </a:r>
            <a:endParaRPr lang="de-DE" dirty="0"/>
          </a:p>
        </p:txBody>
      </p:sp>
      <p:sp>
        <p:nvSpPr>
          <p:cNvPr id="9" name="Fußzeilenplatzhalter 12"/>
          <p:cNvSpPr>
            <a:spLocks noGrp="1"/>
          </p:cNvSpPr>
          <p:nvPr>
            <p:ph type="ftr" sz="quarter" idx="3"/>
          </p:nvPr>
        </p:nvSpPr>
        <p:spPr bwMode="gray">
          <a:xfrm>
            <a:off x="442913" y="6473823"/>
            <a:ext cx="2895600" cy="26035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Projekt SensiMED Essen | Essen Macht‘s klar</a:t>
            </a:r>
            <a:endParaRPr lang="de-DE" dirty="0" smtClean="0"/>
          </a:p>
        </p:txBody>
      </p:sp>
      <p:sp>
        <p:nvSpPr>
          <p:cNvPr id="10" name="Foliennummernplatzhalter 13"/>
          <p:cNvSpPr>
            <a:spLocks noGrp="1"/>
          </p:cNvSpPr>
          <p:nvPr>
            <p:ph type="sldNum" sz="quarter" idx="4"/>
          </p:nvPr>
        </p:nvSpPr>
        <p:spPr bwMode="gray">
          <a:xfrm>
            <a:off x="8335435" y="6467473"/>
            <a:ext cx="364067" cy="260352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C44C8F-2E2C-4826-917D-1392BE54633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15991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Mai 2017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Projekt SensiMED Essen | Essen Macht‘s klar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54198-189D-5148-ACB5-B8A9362CC6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56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62607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8"/>
          <p:cNvCxnSpPr/>
          <p:nvPr userDrawn="1"/>
        </p:nvCxnSpPr>
        <p:spPr bwMode="auto">
          <a:xfrm flipH="1">
            <a:off x="0" y="6515787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gradFill flip="none" rotWithShape="1">
              <a:gsLst>
                <a:gs pos="0">
                  <a:srgbClr val="B10058"/>
                </a:gs>
                <a:gs pos="69000">
                  <a:schemeClr val="bg1">
                    <a:lumMod val="6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008235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81049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272261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jpg"/><Relationship Id="rId12" Type="http://schemas.openxmlformats.org/officeDocument/2006/relationships/image" Target="../media/image6.png"/><Relationship Id="rId13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8" Type="http://schemas.openxmlformats.org/officeDocument/2006/relationships/image" Target="../media/image2.jpg"/><Relationship Id="rId9" Type="http://schemas.openxmlformats.org/officeDocument/2006/relationships/image" Target="../media/image3.jpg"/><Relationship Id="rId10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7" Type="http://schemas.openxmlformats.org/officeDocument/2006/relationships/image" Target="../media/image8.wmf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7" Type="http://schemas.openxmlformats.org/officeDocument/2006/relationships/image" Target="../media/image8.wmf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theme" Target="../theme/theme4.xml"/><Relationship Id="rId7" Type="http://schemas.openxmlformats.org/officeDocument/2006/relationships/image" Target="../media/image8.wmf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theme" Target="../theme/theme5.xml"/><Relationship Id="rId7" Type="http://schemas.openxmlformats.org/officeDocument/2006/relationships/image" Target="../media/image8.wmf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theme" Target="../theme/theme6.xml"/><Relationship Id="rId7" Type="http://schemas.openxmlformats.org/officeDocument/2006/relationships/image" Target="../media/image8.wmf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9.emf"/><Relationship Id="rId8" Type="http://schemas.openxmlformats.org/officeDocument/2006/relationships/image" Target="../media/image5.jp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996951"/>
            <a:ext cx="9144000" cy="5139015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Mai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Projekt SensiMED Essen | Essen Macht‘s klar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54198-189D-5148-ACB5-B8A9362CC6FD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0" y="5961077"/>
            <a:ext cx="9144000" cy="9033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Bild 24" descr="Marquette-Stadt-Essen-RGB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50" y="6225119"/>
            <a:ext cx="425703" cy="425703"/>
          </a:xfrm>
          <a:prstGeom prst="rect">
            <a:avLst/>
          </a:prstGeom>
        </p:spPr>
      </p:pic>
      <p:pic>
        <p:nvPicPr>
          <p:cNvPr id="26" name="Bild 25" descr="Ruhrverband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657" y="6279109"/>
            <a:ext cx="1079010" cy="318799"/>
          </a:xfrm>
          <a:prstGeom prst="rect">
            <a:avLst/>
          </a:prstGeom>
        </p:spPr>
      </p:pic>
      <p:pic>
        <p:nvPicPr>
          <p:cNvPr id="27" name="Bild 26" descr="LOGO_GHE2017_72dpi_RGB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88" y="6318536"/>
            <a:ext cx="1394883" cy="279371"/>
          </a:xfrm>
          <a:prstGeom prst="rect">
            <a:avLst/>
          </a:prstGeom>
        </p:spPr>
      </p:pic>
      <p:pic>
        <p:nvPicPr>
          <p:cNvPr id="14" name="Bild 13" descr="EG_Logo_4c_2013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9" y="6207951"/>
            <a:ext cx="1595967" cy="498848"/>
          </a:xfrm>
          <a:prstGeom prst="rect">
            <a:avLst/>
          </a:prstGeom>
        </p:spPr>
      </p:pic>
      <p:pic>
        <p:nvPicPr>
          <p:cNvPr id="3" name="Bild 2" descr="essen-machts-klar-logo_2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36" y="38271"/>
            <a:ext cx="1883664" cy="1883664"/>
          </a:xfrm>
          <a:prstGeom prst="rect">
            <a:avLst/>
          </a:prstGeom>
        </p:spPr>
      </p:pic>
      <p:pic>
        <p:nvPicPr>
          <p:cNvPr id="2" name="Bild 1" descr="Logo_MULNV_FARBIG_CMYK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913" y="6279109"/>
            <a:ext cx="2096587" cy="36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6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rgbClr val="00478A"/>
          </a:solidFill>
          <a:latin typeface="Lucida Grande"/>
          <a:ea typeface="+mj-ea"/>
          <a:cs typeface="Lucida Grande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400" b="0" i="0" kern="1200">
          <a:solidFill>
            <a:srgbClr val="00478A"/>
          </a:solidFill>
          <a:latin typeface="Lucida Grande"/>
          <a:ea typeface="+mn-ea"/>
          <a:cs typeface="Lucida Grand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3" y="0"/>
            <a:ext cx="9138462" cy="781050"/>
          </a:xfrm>
          <a:prstGeom prst="rect">
            <a:avLst/>
          </a:prstGeom>
          <a:solidFill>
            <a:srgbClr val="B10058"/>
          </a:solidFill>
          <a:ln w="9525" cap="flat" cmpd="sng" algn="ctr">
            <a:solidFill>
              <a:srgbClr val="B1005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8762169" y="335285"/>
            <a:ext cx="382154" cy="38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4000" tIns="54000" rIns="54000" bIns="54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EF8BF8-0511-4584-B98A-DB23F9FEA9DC}" type="slidenum">
              <a:rPr lang="de-DE" sz="1000" b="1">
                <a:solidFill>
                  <a:srgbClr val="FFFFFF"/>
                </a:solidFill>
                <a:latin typeface="Calibri" pitchFamily="34" charset="0"/>
              </a:rPr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sz="10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" name="Grafik 11" descr="prolytics - Logo.wmf"/>
          <p:cNvPicPr>
            <a:picLocks noChangeAspect="1"/>
          </p:cNvPicPr>
          <p:nvPr userDrawn="1"/>
        </p:nvPicPr>
        <p:blipFill>
          <a:blip r:embed="rId7" cstate="print"/>
          <a:srcRect b="24933"/>
          <a:stretch>
            <a:fillRect/>
          </a:stretch>
        </p:blipFill>
        <p:spPr>
          <a:xfrm>
            <a:off x="8382164" y="6566611"/>
            <a:ext cx="711138" cy="17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5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transition xmlns:p14="http://schemas.microsoft.com/office/powerpoint/2010/main"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3" y="0"/>
            <a:ext cx="9138462" cy="781050"/>
          </a:xfrm>
          <a:prstGeom prst="rect">
            <a:avLst/>
          </a:prstGeom>
          <a:solidFill>
            <a:srgbClr val="B10058"/>
          </a:solidFill>
          <a:ln w="9525" cap="flat" cmpd="sng" algn="ctr">
            <a:solidFill>
              <a:srgbClr val="B1005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8762169" y="335285"/>
            <a:ext cx="382154" cy="38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4000" tIns="54000" rIns="54000" bIns="54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EF8BF8-0511-4584-B98A-DB23F9FEA9DC}" type="slidenum">
              <a:rPr lang="de-DE" sz="1000" b="1">
                <a:solidFill>
                  <a:srgbClr val="FFFFFF"/>
                </a:solidFill>
                <a:latin typeface="Calibri" pitchFamily="34" charset="0"/>
              </a:rPr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sz="10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" name="Grafik 11" descr="prolytics - Logo.wmf"/>
          <p:cNvPicPr>
            <a:picLocks noChangeAspect="1"/>
          </p:cNvPicPr>
          <p:nvPr userDrawn="1"/>
        </p:nvPicPr>
        <p:blipFill>
          <a:blip r:embed="rId7" cstate="print"/>
          <a:srcRect b="24933"/>
          <a:stretch>
            <a:fillRect/>
          </a:stretch>
        </p:blipFill>
        <p:spPr>
          <a:xfrm>
            <a:off x="8382164" y="6566567"/>
            <a:ext cx="711138" cy="17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4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ransition xmlns:p14="http://schemas.microsoft.com/office/powerpoint/2010/main"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3" y="0"/>
            <a:ext cx="9138462" cy="781050"/>
          </a:xfrm>
          <a:prstGeom prst="rect">
            <a:avLst/>
          </a:prstGeom>
          <a:solidFill>
            <a:srgbClr val="B10058"/>
          </a:solidFill>
          <a:ln w="9525" cap="flat" cmpd="sng" algn="ctr">
            <a:solidFill>
              <a:srgbClr val="B1005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8762169" y="335285"/>
            <a:ext cx="382154" cy="38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4000" tIns="54000" rIns="54000" bIns="54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EF8BF8-0511-4584-B98A-DB23F9FEA9DC}" type="slidenum">
              <a:rPr lang="de-DE" sz="1000" b="1">
                <a:solidFill>
                  <a:srgbClr val="FFFFFF"/>
                </a:solidFill>
                <a:latin typeface="Calibri" pitchFamily="34" charset="0"/>
              </a:rPr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sz="10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" name="Grafik 11" descr="prolytics - Logo.wmf"/>
          <p:cNvPicPr>
            <a:picLocks noChangeAspect="1"/>
          </p:cNvPicPr>
          <p:nvPr userDrawn="1"/>
        </p:nvPicPr>
        <p:blipFill>
          <a:blip r:embed="rId7" cstate="print"/>
          <a:srcRect b="24933"/>
          <a:stretch>
            <a:fillRect/>
          </a:stretch>
        </p:blipFill>
        <p:spPr>
          <a:xfrm>
            <a:off x="8382164" y="6566593"/>
            <a:ext cx="711138" cy="17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8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ransition xmlns:p14="http://schemas.microsoft.com/office/powerpoint/2010/main"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3" y="0"/>
            <a:ext cx="9138462" cy="781050"/>
          </a:xfrm>
          <a:prstGeom prst="rect">
            <a:avLst/>
          </a:prstGeom>
          <a:solidFill>
            <a:srgbClr val="B10058"/>
          </a:solidFill>
          <a:ln w="9525" cap="flat" cmpd="sng" algn="ctr">
            <a:solidFill>
              <a:srgbClr val="B1005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8762169" y="335285"/>
            <a:ext cx="382154" cy="38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4000" tIns="54000" rIns="54000" bIns="54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EF8BF8-0511-4584-B98A-DB23F9FEA9DC}" type="slidenum">
              <a:rPr lang="de-DE" sz="1000" b="1">
                <a:solidFill>
                  <a:srgbClr val="FFFFFF"/>
                </a:solidFill>
                <a:latin typeface="Calibri" pitchFamily="34" charset="0"/>
              </a:rPr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sz="10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" name="Grafik 11" descr="prolytics - Logo.wmf"/>
          <p:cNvPicPr>
            <a:picLocks noChangeAspect="1"/>
          </p:cNvPicPr>
          <p:nvPr userDrawn="1"/>
        </p:nvPicPr>
        <p:blipFill>
          <a:blip r:embed="rId7" cstate="print"/>
          <a:srcRect b="24933"/>
          <a:stretch>
            <a:fillRect/>
          </a:stretch>
        </p:blipFill>
        <p:spPr>
          <a:xfrm>
            <a:off x="8382164" y="6566551"/>
            <a:ext cx="711138" cy="17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2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xmlns:p14="http://schemas.microsoft.com/office/powerpoint/2010/main"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3" y="0"/>
            <a:ext cx="9138462" cy="781050"/>
          </a:xfrm>
          <a:prstGeom prst="rect">
            <a:avLst/>
          </a:prstGeom>
          <a:solidFill>
            <a:srgbClr val="B10058"/>
          </a:solidFill>
          <a:ln w="9525" cap="flat" cmpd="sng" algn="ctr">
            <a:solidFill>
              <a:srgbClr val="B1005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8762169" y="335285"/>
            <a:ext cx="382154" cy="38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4000" tIns="54000" rIns="54000" bIns="5400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EF8BF8-0511-4584-B98A-DB23F9FEA9DC}" type="slidenum">
              <a:rPr lang="de-DE" sz="1000" b="1">
                <a:solidFill>
                  <a:srgbClr val="FFFFFF"/>
                </a:solidFill>
                <a:latin typeface="Calibri" pitchFamily="34" charset="0"/>
              </a:rPr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sz="10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" name="Grafik 11" descr="prolytics - Logo.wmf"/>
          <p:cNvPicPr>
            <a:picLocks noChangeAspect="1"/>
          </p:cNvPicPr>
          <p:nvPr userDrawn="1"/>
        </p:nvPicPr>
        <p:blipFill>
          <a:blip r:embed="rId7" cstate="print"/>
          <a:srcRect b="24933"/>
          <a:stretch>
            <a:fillRect/>
          </a:stretch>
        </p:blipFill>
        <p:spPr>
          <a:xfrm>
            <a:off x="8382164" y="6566533"/>
            <a:ext cx="711138" cy="17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2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ransition xmlns:p14="http://schemas.microsoft.com/office/powerpoint/2010/main"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96951"/>
            <a:ext cx="9144000" cy="5139014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E5E94-43F4-9249-A36D-5877BBC0E30D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25.08.17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54198-189D-5148-ACB5-B8A9362CC6F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0" y="5961075"/>
            <a:ext cx="9144000" cy="9033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25" name="Bild 24" descr="Marquette-Stadt-Essen-RG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48" y="6225118"/>
            <a:ext cx="425703" cy="425703"/>
          </a:xfrm>
          <a:prstGeom prst="rect">
            <a:avLst/>
          </a:prstGeom>
        </p:spPr>
      </p:pic>
      <p:pic>
        <p:nvPicPr>
          <p:cNvPr id="26" name="Bild 25" descr="Ruhrverband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657" y="6279108"/>
            <a:ext cx="1079010" cy="318798"/>
          </a:xfrm>
          <a:prstGeom prst="rect">
            <a:avLst/>
          </a:prstGeom>
        </p:spPr>
      </p:pic>
      <p:pic>
        <p:nvPicPr>
          <p:cNvPr id="27" name="Bild 26" descr="LOGO_GHE2017_72dpi_RGB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67" y="6318536"/>
            <a:ext cx="1394883" cy="279370"/>
          </a:xfrm>
          <a:prstGeom prst="rect">
            <a:avLst/>
          </a:prstGeom>
        </p:spPr>
      </p:pic>
      <p:pic>
        <p:nvPicPr>
          <p:cNvPr id="29" name="Bild 28" descr="NRW_MKULNV_CMYK.pd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1" y="6261717"/>
            <a:ext cx="2137833" cy="336189"/>
          </a:xfrm>
          <a:prstGeom prst="rect">
            <a:avLst/>
          </a:prstGeom>
        </p:spPr>
      </p:pic>
      <p:pic>
        <p:nvPicPr>
          <p:cNvPr id="14" name="Bild 13" descr="EG_Logo_4c_2013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7" y="6207951"/>
            <a:ext cx="1595967" cy="498848"/>
          </a:xfrm>
          <a:prstGeom prst="rect">
            <a:avLst/>
          </a:prstGeom>
        </p:spPr>
      </p:pic>
      <p:pic>
        <p:nvPicPr>
          <p:cNvPr id="2" name="Bild 1" descr="EMK_Logo_schatten_transparent.tif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36" y="38103"/>
            <a:ext cx="1883832" cy="188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8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rgbClr val="00478A"/>
          </a:solidFill>
          <a:latin typeface="Lucida Grande"/>
          <a:ea typeface="+mj-ea"/>
          <a:cs typeface="Lucida Grande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400" b="0" i="0" kern="1200">
          <a:solidFill>
            <a:srgbClr val="00478A"/>
          </a:solidFill>
          <a:latin typeface="Lucida Grande"/>
          <a:ea typeface="+mn-ea"/>
          <a:cs typeface="Lucida Grand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jpeg"/><Relationship Id="rId13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png"/><Relationship Id="rId9" Type="http://schemas.openxmlformats.org/officeDocument/2006/relationships/image" Target="../media/image36.jpeg"/><Relationship Id="rId10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544647" y="2449816"/>
            <a:ext cx="7918218" cy="12357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</a:pPr>
            <a:r>
              <a:rPr lang="de-DE" sz="3200" b="1" dirty="0" smtClean="0">
                <a:solidFill>
                  <a:srgbClr val="0068AD"/>
                </a:solidFill>
                <a:latin typeface="Arial" pitchFamily="34" charset="0"/>
                <a:cs typeface="Arial" pitchFamily="34" charset="0"/>
              </a:rPr>
              <a:t>ESSEN MACHT‘S KLAR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</a:pPr>
            <a:r>
              <a:rPr lang="de-DE" sz="2400" b="1" dirty="0" smtClean="0">
                <a:solidFill>
                  <a:srgbClr val="0068AD"/>
                </a:solidFill>
                <a:latin typeface="Arial" pitchFamily="34" charset="0"/>
                <a:cs typeface="Arial" pitchFamily="34" charset="0"/>
              </a:rPr>
              <a:t>Aktion - für weniger Medikamente im Abwasser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44647" y="3933383"/>
            <a:ext cx="7918218" cy="12357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</a:pPr>
            <a:r>
              <a:rPr lang="de-DE" sz="2400" b="1" dirty="0" smtClean="0">
                <a:solidFill>
                  <a:srgbClr val="0068AD"/>
                </a:solidFill>
                <a:latin typeface="Arial" pitchFamily="34" charset="0"/>
                <a:cs typeface="Arial" pitchFamily="34" charset="0"/>
              </a:rPr>
              <a:t>Max Mustermann</a:t>
            </a:r>
            <a:endParaRPr lang="de-DE" sz="2400" b="1" dirty="0">
              <a:solidFill>
                <a:srgbClr val="0068AD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</a:pPr>
            <a:r>
              <a:rPr lang="de-DE" sz="2400" b="1" dirty="0" smtClean="0">
                <a:solidFill>
                  <a:srgbClr val="0068AD"/>
                </a:solidFill>
                <a:latin typeface="Arial" pitchFamily="34" charset="0"/>
                <a:cs typeface="Arial" pitchFamily="34" charset="0"/>
              </a:rPr>
              <a:t>Essen, </a:t>
            </a:r>
            <a:r>
              <a:rPr lang="de-DE" sz="2400" b="1" dirty="0" err="1" smtClean="0">
                <a:solidFill>
                  <a:srgbClr val="0068AD"/>
                </a:solidFill>
                <a:latin typeface="Arial" pitchFamily="34" charset="0"/>
                <a:cs typeface="Arial" pitchFamily="34" charset="0"/>
              </a:rPr>
              <a:t>xx.xx</a:t>
            </a:r>
            <a:r>
              <a:rPr lang="de-DE" sz="2400" b="1" dirty="0" smtClean="0">
                <a:solidFill>
                  <a:srgbClr val="0068AD"/>
                </a:solidFill>
                <a:latin typeface="Arial" pitchFamily="34" charset="0"/>
                <a:cs typeface="Arial" pitchFamily="34" charset="0"/>
              </a:rPr>
              <a:t>. 2017</a:t>
            </a:r>
            <a:endParaRPr lang="de-DE" sz="2400" b="1" dirty="0">
              <a:solidFill>
                <a:srgbClr val="0068A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070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el 10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Die Kampagne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85" y="0"/>
            <a:ext cx="481658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426" y="0"/>
            <a:ext cx="48638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613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el 10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Die Kampagne</a:t>
            </a:r>
          </a:p>
        </p:txBody>
      </p:sp>
      <p:pic>
        <p:nvPicPr>
          <p:cNvPr id="5" name="Picture 2" descr="N:\bereich\10+\13-ef+\13-ef-alle\0_13-ef-user\Becker\Dr Nafo\Projekt\Anhang\ EMK_Edgar_Cards_A6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" y="9330"/>
            <a:ext cx="5825685" cy="413346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:\bereich\10+\13-ef+\13-ef-alle\0_13-ef-user\Becker\Dr Nafo\Projekt\Anhang\EMK_Flyer_100x210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10" y="0"/>
            <a:ext cx="3310690" cy="696063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:\bereich\10+\13-ef+\13-ef-alle\0_13-ef-user\Becker\Dr Nafo\Projekt\Anhang\ EMK_Edgar_Cards_A6_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35" y="4183126"/>
            <a:ext cx="3769955" cy="267487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:\bereich\10+\13-ef+\13-ef-alle\0_13-ef-user\Becker\Dr Nafo\Projekt\Anhang\ EMK_Edgar_Cards_A6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" y="4183126"/>
            <a:ext cx="3769956" cy="267487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8701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 t="20889" r="18666" b="14963"/>
          <a:stretch/>
        </p:blipFill>
        <p:spPr bwMode="auto">
          <a:xfrm>
            <a:off x="926939" y="0"/>
            <a:ext cx="8217061" cy="481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2" t="17481" r="21334" b="15260"/>
          <a:stretch/>
        </p:blipFill>
        <p:spPr bwMode="auto">
          <a:xfrm>
            <a:off x="0" y="3500001"/>
            <a:ext cx="3671677" cy="246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3995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N:\team\DSADS\Fotoarchiv\Schulaktion\Bild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" y="4330210"/>
            <a:ext cx="4007667" cy="252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N:\bereich\10+\10-sf+\10-sf-alle\1. Projekte\1.16 noPILLS\7_noPILLS@LV\Teil 1 Sensibilisierung\03_Aktivitäten\11_Schulprojekt\Fotos_Medien\Bild 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" b="11028"/>
          <a:stretch/>
        </p:blipFill>
        <p:spPr bwMode="auto">
          <a:xfrm>
            <a:off x="3290400" y="2060848"/>
            <a:ext cx="3759284" cy="228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N:\bereich\10+\10-sf+\10-sf-alle\5. Organisation\5.17 Geschäftsberichte EG_LV\2013-2014\LV_Foto_DSAD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4" y="-27384"/>
            <a:ext cx="3293050" cy="219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11-SF_Backup\1. Projekte\1.16 noPILLS\7_noPILLS@LV\Teil 1 Sensibilisierung\05_AP KOM\07_Veranstaltungen\20140905 Laufveranstaltung\IMG_1072_image_1024_width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t="13763" r="23926" b="22548"/>
          <a:stretch/>
        </p:blipFill>
        <p:spPr bwMode="auto">
          <a:xfrm>
            <a:off x="5938942" y="0"/>
            <a:ext cx="3312229" cy="216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N:\bereich\10+\13-kv+\13-kv-20\Schmidt\Informationen_Praesentationen_etc\Bilder\DSADS Dülmen\firo011013Emscher2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3718" y="3"/>
            <a:ext cx="3907675" cy="216441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10" y="2164464"/>
            <a:ext cx="3651541" cy="21850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reflection blurRad="6350" stA="19000" endPos="35000" dir="5400000" sy="-100000" algn="bl" rotWithShape="0"/>
          </a:effectLst>
        </p:spPr>
      </p:pic>
      <p:pic>
        <p:nvPicPr>
          <p:cNvPr id="22" name="Picture 3" descr="H:\Desktop\IMG_107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9630" r="4649"/>
          <a:stretch/>
        </p:blipFill>
        <p:spPr bwMode="auto">
          <a:xfrm>
            <a:off x="6682754" y="2"/>
            <a:ext cx="2528296" cy="219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N:\team\DSADS\Fotoarchiv\2015.02.26 Abschlussveranstaltung Schulen\20150226_LV_DSadS_DuÌˆlmen_BfG_3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24973" r="9847" b="20858"/>
          <a:stretch/>
        </p:blipFill>
        <p:spPr bwMode="auto">
          <a:xfrm>
            <a:off x="3545633" y="4346532"/>
            <a:ext cx="5917936" cy="251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Desktop\Unbenannt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4" r="20483" b="41678"/>
          <a:stretch/>
        </p:blipFill>
        <p:spPr bwMode="auto">
          <a:xfrm>
            <a:off x="6464157" y="4349499"/>
            <a:ext cx="2662915" cy="22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-18844" y="6473823"/>
            <a:ext cx="9229895" cy="384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</a:pPr>
            <a:r>
              <a:rPr lang="de-DE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Impressionen Sensibilisierungsprojekt in Dülmen – www.dsads.de (2013-2015)</a:t>
            </a:r>
          </a:p>
        </p:txBody>
      </p:sp>
      <p:pic>
        <p:nvPicPr>
          <p:cNvPr id="15" name="Picture 2" descr="D:\Abschlussveranstaltung PP\Apothekenaktion\Fromme05.jpg"/>
          <p:cNvPicPr>
            <a:picLocks noChangeAspect="1" noChangeArrowheads="1"/>
          </p:cNvPicPr>
          <p:nvPr/>
        </p:nvPicPr>
        <p:blipFill rotWithShape="1">
          <a:blip r:embed="rId12" cstate="print"/>
          <a:srcRect l="18802" t="6352" r="22696" b="23480"/>
          <a:stretch/>
        </p:blipFill>
        <p:spPr bwMode="auto">
          <a:xfrm>
            <a:off x="-18844" y="-79655"/>
            <a:ext cx="3018835" cy="2323329"/>
          </a:xfrm>
          <a:prstGeom prst="rect">
            <a:avLst/>
          </a:prstGeom>
          <a:noFill/>
        </p:spPr>
      </p:pic>
      <p:pic>
        <p:nvPicPr>
          <p:cNvPr id="16" name="Picture 2" descr="D:\Abschlussveranstaltung PP\Apothekenaktion\P3310018.JPG"/>
          <p:cNvPicPr>
            <a:picLocks noChangeAspect="1" noChangeArrowheads="1"/>
          </p:cNvPicPr>
          <p:nvPr/>
        </p:nvPicPr>
        <p:blipFill rotWithShape="1">
          <a:blip r:embed="rId13" cstate="print"/>
          <a:srcRect b="3911"/>
          <a:stretch/>
        </p:blipFill>
        <p:spPr bwMode="auto">
          <a:xfrm>
            <a:off x="0" y="2074780"/>
            <a:ext cx="3294000" cy="2271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408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Zeitstrahl des Projekts</a:t>
            </a:r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9" y="2011681"/>
            <a:ext cx="7521935" cy="376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994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erade Verbindung 6"/>
          <p:cNvCxnSpPr/>
          <p:nvPr/>
        </p:nvCxnSpPr>
        <p:spPr bwMode="gray">
          <a:xfrm>
            <a:off x="233264" y="4154119"/>
            <a:ext cx="5772026" cy="0"/>
          </a:xfrm>
          <a:prstGeom prst="lin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 bwMode="gray">
          <a:xfrm>
            <a:off x="233264" y="1464905"/>
            <a:ext cx="5141723" cy="2671113"/>
          </a:xfrm>
          <a:prstGeom prst="rect">
            <a:avLst/>
          </a:prstGeom>
          <a:gradFill>
            <a:gsLst>
              <a:gs pos="33000">
                <a:srgbClr val="F9F9F9">
                  <a:alpha val="92000"/>
                </a:srgbClr>
              </a:gs>
              <a:gs pos="100000">
                <a:srgbClr val="ECECEC">
                  <a:alpha val="92000"/>
                </a:srgbClr>
              </a:gs>
            </a:gsLst>
            <a:lin ang="5400000" scaled="0"/>
          </a:gra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228585" tIns="323979" rIns="228585" bIns="182869" rtlCol="0">
            <a:noAutofit/>
          </a:bodyPr>
          <a:lstStyle>
            <a:lvl1pPr marR="0" indent="0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  <a:buSzPct val="125000"/>
              <a:buFontTx/>
              <a:buNone/>
              <a:tabLst/>
              <a:defRPr cap="none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 marL="0" marR="0" indent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itchFamily="34" charset="0"/>
              <a:buNone/>
              <a:tabLst/>
              <a:defRPr sz="1600">
                <a:solidFill>
                  <a:srgbClr val="1A171B"/>
                </a:solidFill>
                <a:latin typeface="Arial" pitchFamily="34" charset="0"/>
                <a:cs typeface="Arial" pitchFamily="34" charset="0"/>
              </a:defRPr>
            </a:lvl2pPr>
            <a:lvl3pPr marL="230400" marR="0" lvl="2" indent="-219075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itchFamily="34" charset="0"/>
              <a:buChar char="•"/>
              <a:tabLst/>
              <a:defRPr sz="1600">
                <a:solidFill>
                  <a:srgbClr val="1A171B"/>
                </a:solidFill>
                <a:latin typeface="Arial" pitchFamily="34" charset="0"/>
                <a:cs typeface="Arial" pitchFamily="34" charset="0"/>
              </a:defRPr>
            </a:lvl3pPr>
            <a:lvl4pPr marL="446400" marR="0" indent="-231775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400">
                <a:solidFill>
                  <a:srgbClr val="1A171B"/>
                </a:solidFill>
                <a:latin typeface="Arial" pitchFamily="34" charset="0"/>
                <a:cs typeface="Arial" pitchFamily="34" charset="0"/>
              </a:defRPr>
            </a:lvl4pPr>
            <a:lvl5pPr marL="680400" marR="0" indent="-22860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Symbol" panose="05050102010706020507" pitchFamily="18" charset="2"/>
              <a:buChar char="-"/>
              <a:tabLst/>
              <a:defRPr sz="1400">
                <a:solidFill>
                  <a:srgbClr val="1A171B"/>
                </a:solidFill>
                <a:latin typeface="Arial" pitchFamily="34" charset="0"/>
                <a:cs typeface="Arial" pitchFamily="34" charset="0"/>
              </a:defRPr>
            </a:lvl5pPr>
            <a:lvl6pPr marL="900000" indent="-177800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Symbol" pitchFamily="18" charset="2"/>
              <a:buChar char="-"/>
              <a:defRPr sz="1200">
                <a:solidFill>
                  <a:srgbClr val="1A171B"/>
                </a:solidFill>
                <a:latin typeface="Arial" pitchFamily="34" charset="0"/>
                <a:cs typeface="Arial" pitchFamily="34" charset="0"/>
              </a:defRPr>
            </a:lvl6pPr>
            <a:lvl7pPr marL="900000" indent="-172800"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200">
                <a:solidFill>
                  <a:schemeClr val="bg2">
                    <a:lumMod val="50000"/>
                  </a:schemeClr>
                </a:solidFill>
              </a:defRPr>
            </a:lvl7pPr>
            <a:lvl8pPr marL="900000" indent="-172800"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200">
                <a:solidFill>
                  <a:schemeClr val="bg2">
                    <a:lumMod val="50000"/>
                  </a:schemeClr>
                </a:solidFill>
              </a:defRPr>
            </a:lvl8pPr>
            <a:lvl9pPr marL="900000" indent="-172800"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200">
                <a:solidFill>
                  <a:schemeClr val="bg2">
                    <a:lumMod val="50000"/>
                  </a:schemeClr>
                </a:solidFill>
              </a:defRPr>
            </a:lvl9pPr>
          </a:lstStyle>
          <a:p>
            <a:pPr>
              <a:spcAft>
                <a:spcPts val="2200"/>
              </a:spcAft>
            </a:pPr>
            <a:r>
              <a:rPr lang="de-DE" b="1" dirty="0" smtClean="0"/>
              <a:t>Dr. Issa Nafo</a:t>
            </a:r>
          </a:p>
          <a:p>
            <a:pPr lvl="1"/>
            <a:r>
              <a:rPr lang="de-DE" dirty="0" smtClean="0"/>
              <a:t>Abteilungsleiter</a:t>
            </a:r>
            <a:endParaRPr lang="de-DE" dirty="0"/>
          </a:p>
          <a:p>
            <a:pPr lvl="1"/>
            <a:r>
              <a:rPr lang="de-DE" dirty="0" smtClean="0"/>
              <a:t>Entwicklung u. Unterstützung</a:t>
            </a:r>
            <a:endParaRPr lang="de-DE" dirty="0"/>
          </a:p>
          <a:p>
            <a:pPr lvl="1"/>
            <a:r>
              <a:rPr lang="de-DE" dirty="0" smtClean="0"/>
              <a:t>von Förderprojekten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 smtClean="0"/>
              <a:t>Kontakt</a:t>
            </a:r>
            <a:endParaRPr lang="de-DE" dirty="0"/>
          </a:p>
        </p:txBody>
      </p:sp>
      <p:cxnSp>
        <p:nvCxnSpPr>
          <p:cNvPr id="11" name="Gerade Verbindung 6"/>
          <p:cNvCxnSpPr/>
          <p:nvPr/>
        </p:nvCxnSpPr>
        <p:spPr bwMode="gray">
          <a:xfrm>
            <a:off x="3338514" y="5942001"/>
            <a:ext cx="5805244" cy="0"/>
          </a:xfrm>
          <a:prstGeom prst="lin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 bwMode="gray">
          <a:xfrm>
            <a:off x="3338514" y="3133725"/>
            <a:ext cx="5805486" cy="2790176"/>
          </a:xfrm>
          <a:prstGeom prst="rect">
            <a:avLst/>
          </a:prstGeom>
          <a:gradFill>
            <a:gsLst>
              <a:gs pos="33000">
                <a:srgbClr val="F9F9F9">
                  <a:alpha val="92000"/>
                </a:srgbClr>
              </a:gs>
              <a:gs pos="100000">
                <a:srgbClr val="ECECEC">
                  <a:alpha val="92000"/>
                </a:srgbClr>
              </a:gs>
            </a:gsLst>
            <a:lin ang="5400000" scaled="0"/>
          </a:gra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228585" tIns="323979" rIns="228585" bIns="182869" rtlCol="0">
            <a:noAutofit/>
          </a:bodyPr>
          <a:lstStyle>
            <a:lvl1pPr marR="0" indent="0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  <a:buSzPct val="125000"/>
              <a:buFontTx/>
              <a:buNone/>
              <a:tabLst/>
              <a:defRPr cap="none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 marL="0" marR="0" indent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itchFamily="34" charset="0"/>
              <a:buNone/>
              <a:tabLst/>
              <a:defRPr sz="1600">
                <a:solidFill>
                  <a:srgbClr val="1A171B"/>
                </a:solidFill>
                <a:latin typeface="Arial" pitchFamily="34" charset="0"/>
                <a:cs typeface="Arial" pitchFamily="34" charset="0"/>
              </a:defRPr>
            </a:lvl2pPr>
            <a:lvl3pPr marL="230400" marR="0" lvl="2" indent="-219075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itchFamily="34" charset="0"/>
              <a:buChar char="•"/>
              <a:tabLst/>
              <a:defRPr sz="1600">
                <a:solidFill>
                  <a:srgbClr val="1A171B"/>
                </a:solidFill>
                <a:latin typeface="Arial" pitchFamily="34" charset="0"/>
                <a:cs typeface="Arial" pitchFamily="34" charset="0"/>
              </a:defRPr>
            </a:lvl3pPr>
            <a:lvl4pPr marL="446400" marR="0" indent="-231775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400">
                <a:solidFill>
                  <a:srgbClr val="1A171B"/>
                </a:solidFill>
                <a:latin typeface="Arial" pitchFamily="34" charset="0"/>
                <a:cs typeface="Arial" pitchFamily="34" charset="0"/>
              </a:defRPr>
            </a:lvl4pPr>
            <a:lvl5pPr marL="680400" marR="0" indent="-22860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Symbol" panose="05050102010706020507" pitchFamily="18" charset="2"/>
              <a:buChar char="-"/>
              <a:tabLst/>
              <a:defRPr sz="1400">
                <a:solidFill>
                  <a:srgbClr val="1A171B"/>
                </a:solidFill>
                <a:latin typeface="Arial" pitchFamily="34" charset="0"/>
                <a:cs typeface="Arial" pitchFamily="34" charset="0"/>
              </a:defRPr>
            </a:lvl5pPr>
            <a:lvl6pPr marL="900000" indent="-177800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Symbol" pitchFamily="18" charset="2"/>
              <a:buChar char="-"/>
              <a:defRPr sz="1200">
                <a:solidFill>
                  <a:srgbClr val="1A171B"/>
                </a:solidFill>
                <a:latin typeface="Arial" pitchFamily="34" charset="0"/>
                <a:cs typeface="Arial" pitchFamily="34" charset="0"/>
              </a:defRPr>
            </a:lvl6pPr>
            <a:lvl7pPr marL="900000" indent="-172800"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200">
                <a:solidFill>
                  <a:schemeClr val="bg2">
                    <a:lumMod val="50000"/>
                  </a:schemeClr>
                </a:solidFill>
              </a:defRPr>
            </a:lvl7pPr>
            <a:lvl8pPr marL="900000" indent="-172800"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200">
                <a:solidFill>
                  <a:schemeClr val="bg2">
                    <a:lumMod val="50000"/>
                  </a:schemeClr>
                </a:solidFill>
              </a:defRPr>
            </a:lvl8pPr>
            <a:lvl9pPr marL="900000" indent="-172800"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200">
                <a:solidFill>
                  <a:schemeClr val="bg2">
                    <a:lumMod val="50000"/>
                  </a:schemeClr>
                </a:solidFill>
              </a:defRPr>
            </a:lvl9pPr>
          </a:lstStyle>
          <a:p>
            <a:pPr>
              <a:spcAft>
                <a:spcPts val="2200"/>
              </a:spcAft>
            </a:pPr>
            <a:r>
              <a:rPr lang="de-DE" b="1" dirty="0" smtClean="0"/>
              <a:t>Andrea Holte</a:t>
            </a:r>
          </a:p>
          <a:p>
            <a:pPr lvl="1"/>
            <a:r>
              <a:rPr lang="de-DE" dirty="0" smtClean="0"/>
              <a:t>Projektmanagement</a:t>
            </a:r>
            <a:endParaRPr lang="de-DE" dirty="0"/>
          </a:p>
        </p:txBody>
      </p:sp>
      <p:pic>
        <p:nvPicPr>
          <p:cNvPr id="13" name="Picture 2" descr="\\nas\INSCALE_aktuelle_Projekte\Emschergenossenschaft\13-0109_Chartpool_Schmidt\vom Kunden\EGLV_Logos_2013\EGLV_Logo_4c_2013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3875913" y="1464905"/>
            <a:ext cx="1514363" cy="44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 bwMode="gray">
          <a:xfrm>
            <a:off x="6237152" y="3700338"/>
            <a:ext cx="2906843" cy="223309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228585" tIns="182869" rIns="228585" bIns="182869" rtlCol="0">
            <a:noAutofit/>
          </a:bodyPr>
          <a:lstStyle>
            <a:lvl1pPr marR="0" indent="0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  <a:buSzPct val="125000"/>
              <a:buFontTx/>
              <a:buNone/>
              <a:tabLst/>
              <a:defRPr cap="none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 marL="0" marR="0" indent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itchFamily="34" charset="0"/>
              <a:buNone/>
              <a:tabLst/>
              <a:defRPr sz="1600">
                <a:solidFill>
                  <a:srgbClr val="1A171B"/>
                </a:solidFill>
                <a:latin typeface="Arial" pitchFamily="34" charset="0"/>
                <a:cs typeface="Arial" pitchFamily="34" charset="0"/>
              </a:defRPr>
            </a:lvl2pPr>
            <a:lvl3pPr marL="230400" marR="0" lvl="2" indent="-219075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itchFamily="34" charset="0"/>
              <a:buChar char="•"/>
              <a:tabLst/>
              <a:defRPr sz="1600">
                <a:solidFill>
                  <a:srgbClr val="1A171B"/>
                </a:solidFill>
                <a:latin typeface="Arial" pitchFamily="34" charset="0"/>
                <a:cs typeface="Arial" pitchFamily="34" charset="0"/>
              </a:defRPr>
            </a:lvl3pPr>
            <a:lvl4pPr marL="446400" marR="0" indent="-231775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400">
                <a:solidFill>
                  <a:srgbClr val="1A171B"/>
                </a:solidFill>
                <a:latin typeface="Arial" pitchFamily="34" charset="0"/>
                <a:cs typeface="Arial" pitchFamily="34" charset="0"/>
              </a:defRPr>
            </a:lvl4pPr>
            <a:lvl5pPr marL="680400" marR="0" indent="-22860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Symbol" panose="05050102010706020507" pitchFamily="18" charset="2"/>
              <a:buChar char="-"/>
              <a:tabLst/>
              <a:defRPr sz="1400">
                <a:solidFill>
                  <a:srgbClr val="1A171B"/>
                </a:solidFill>
                <a:latin typeface="Arial" pitchFamily="34" charset="0"/>
                <a:cs typeface="Arial" pitchFamily="34" charset="0"/>
              </a:defRPr>
            </a:lvl5pPr>
            <a:lvl6pPr marL="900000" indent="-177800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Symbol" pitchFamily="18" charset="2"/>
              <a:buChar char="-"/>
              <a:defRPr sz="1200">
                <a:solidFill>
                  <a:srgbClr val="1A171B"/>
                </a:solidFill>
                <a:latin typeface="Arial" pitchFamily="34" charset="0"/>
                <a:cs typeface="Arial" pitchFamily="34" charset="0"/>
              </a:defRPr>
            </a:lvl6pPr>
            <a:lvl7pPr marL="900000" indent="-172800"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200">
                <a:solidFill>
                  <a:schemeClr val="bg2">
                    <a:lumMod val="50000"/>
                  </a:schemeClr>
                </a:solidFill>
              </a:defRPr>
            </a:lvl7pPr>
            <a:lvl8pPr marL="900000" indent="-172800"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200">
                <a:solidFill>
                  <a:schemeClr val="bg2">
                    <a:lumMod val="50000"/>
                  </a:schemeClr>
                </a:solidFill>
              </a:defRPr>
            </a:lvl8pPr>
            <a:lvl9pPr marL="900000" indent="-172800">
              <a:spcBef>
                <a:spcPts val="300"/>
              </a:spcBef>
              <a:spcAft>
                <a:spcPts val="5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200">
                <a:solidFill>
                  <a:schemeClr val="bg2">
                    <a:lumMod val="50000"/>
                  </a:schemeClr>
                </a:solidFill>
              </a:defRPr>
            </a:lvl9pPr>
          </a:lstStyle>
          <a:p>
            <a:pPr lvl="1">
              <a:spcAft>
                <a:spcPts val="0"/>
              </a:spcAft>
            </a:pPr>
            <a:r>
              <a:rPr lang="de-DE" sz="1200" dirty="0" smtClean="0"/>
              <a:t>Emschergenossenschaft</a:t>
            </a:r>
            <a:endParaRPr lang="de-DE" sz="1200" dirty="0"/>
          </a:p>
          <a:p>
            <a:pPr lvl="1">
              <a:spcAft>
                <a:spcPts val="0"/>
              </a:spcAft>
            </a:pPr>
            <a:r>
              <a:rPr lang="de-DE" sz="1200" dirty="0"/>
              <a:t>Kronprinzenstraße 24</a:t>
            </a:r>
          </a:p>
          <a:p>
            <a:pPr lvl="1">
              <a:spcAft>
                <a:spcPts val="0"/>
              </a:spcAft>
            </a:pPr>
            <a:r>
              <a:rPr lang="de-DE" sz="1200" dirty="0"/>
              <a:t>45128 Essen</a:t>
            </a:r>
          </a:p>
          <a:p>
            <a:pPr lvl="1">
              <a:spcAft>
                <a:spcPts val="600"/>
              </a:spcAft>
            </a:pPr>
            <a:endParaRPr lang="de-DE" sz="1200" dirty="0"/>
          </a:p>
          <a:p>
            <a:pPr lvl="1">
              <a:spcAft>
                <a:spcPts val="0"/>
              </a:spcAft>
            </a:pPr>
            <a:r>
              <a:rPr lang="de-DE" sz="1200" dirty="0"/>
              <a:t>Tel.: +49 (0) 201 - </a:t>
            </a:r>
            <a:r>
              <a:rPr lang="de-DE" sz="1200" dirty="0" smtClean="0"/>
              <a:t>104-3121</a:t>
            </a:r>
          </a:p>
          <a:p>
            <a:pPr lvl="1">
              <a:spcAft>
                <a:spcPts val="0"/>
              </a:spcAft>
            </a:pPr>
            <a:r>
              <a:rPr lang="de-DE" sz="1200" dirty="0" smtClean="0"/>
              <a:t>Fax</a:t>
            </a:r>
            <a:r>
              <a:rPr lang="de-DE" sz="1200" dirty="0"/>
              <a:t>: +49 (0) 201 - </a:t>
            </a:r>
            <a:r>
              <a:rPr lang="de-DE" sz="1200" dirty="0" smtClean="0"/>
              <a:t>104-2231</a:t>
            </a:r>
            <a:endParaRPr lang="de-DE" sz="1200" dirty="0"/>
          </a:p>
          <a:p>
            <a:pPr lvl="1">
              <a:spcAft>
                <a:spcPts val="0"/>
              </a:spcAft>
            </a:pPr>
            <a:r>
              <a:rPr lang="de-DE" sz="1200" dirty="0" smtClean="0"/>
              <a:t>holte.andrea@eglv.de</a:t>
            </a:r>
            <a:endParaRPr lang="de-DE" sz="12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4633095" y="2772058"/>
            <a:ext cx="741892" cy="260352"/>
          </a:xfrm>
        </p:spPr>
        <p:txBody>
          <a:bodyPr/>
          <a:lstStyle/>
          <a:p>
            <a:r>
              <a:rPr lang="de-DE" smtClean="0"/>
              <a:t>Mai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Projekt SensiMED Essen | Essen Macht‘s klar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8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081110_Pills_Grafik-gesam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89" y="1890671"/>
            <a:ext cx="9144000" cy="434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12" y="187168"/>
            <a:ext cx="6405757" cy="426882"/>
          </a:xfrm>
        </p:spPr>
        <p:txBody>
          <a:bodyPr lIns="0" tIns="0"/>
          <a:lstStyle/>
          <a:p>
            <a:r>
              <a:rPr lang="de-DE" sz="2200" dirty="0">
                <a:solidFill>
                  <a:srgbClr val="00478A"/>
                </a:solidFill>
              </a:rPr>
              <a:t>Medikamentenrückstände im Wasserkreislauf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42913" y="614049"/>
            <a:ext cx="8258175" cy="230238"/>
          </a:xfrm>
        </p:spPr>
        <p:txBody>
          <a:bodyPr lIns="0" tIns="0"/>
          <a:lstStyle/>
          <a:p>
            <a:r>
              <a:rPr lang="de-DE" dirty="0">
                <a:solidFill>
                  <a:srgbClr val="00478A"/>
                </a:solidFill>
              </a:rPr>
              <a:t>Mögliche Eintragsquellen und </a:t>
            </a:r>
            <a:r>
              <a:rPr lang="de-DE" dirty="0" smtClean="0">
                <a:solidFill>
                  <a:srgbClr val="00478A"/>
                </a:solidFill>
              </a:rPr>
              <a:t>-pfade</a:t>
            </a:r>
            <a:endParaRPr lang="de-DE" dirty="0">
              <a:solidFill>
                <a:srgbClr val="00478A"/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 rot="-900000">
            <a:off x="828769" y="2275080"/>
            <a:ext cx="19848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de-DE" sz="1600" i="1" dirty="0" smtClean="0"/>
              <a:t>Human-Arzneimittel</a:t>
            </a:r>
            <a:endParaRPr lang="de-DE" sz="1600" i="1" dirty="0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 rot="900000">
            <a:off x="6120812" y="2308156"/>
            <a:ext cx="17292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de-DE" sz="1600" i="1" dirty="0" smtClean="0"/>
              <a:t> Tier-Arzneimittel</a:t>
            </a:r>
            <a:endParaRPr lang="de-DE" sz="1600" i="1" dirty="0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660781" y="5464350"/>
            <a:ext cx="10695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Abwasser-</a:t>
            </a:r>
            <a:br>
              <a:rPr lang="de-DE" sz="1400" b="1" dirty="0" smtClean="0"/>
            </a:br>
            <a:r>
              <a:rPr lang="de-DE" sz="1400" b="1" dirty="0" err="1" smtClean="0"/>
              <a:t>behandlung</a:t>
            </a:r>
            <a:endParaRPr lang="de-DE" sz="1400" b="1" dirty="0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833780" y="1583289"/>
            <a:ext cx="11349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 dirty="0" smtClean="0"/>
              <a:t>Produktion</a:t>
            </a:r>
            <a:endParaRPr lang="de-DE" sz="1600" b="1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966496" y="5520336"/>
            <a:ext cx="11476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Trinkwasser-</a:t>
            </a:r>
            <a:br>
              <a:rPr lang="de-DE" sz="1400" b="1" dirty="0" smtClean="0"/>
            </a:br>
            <a:r>
              <a:rPr lang="de-DE" sz="1400" b="1" dirty="0" err="1" smtClean="0"/>
              <a:t>aufbereitung</a:t>
            </a:r>
            <a:endParaRPr lang="de-DE" sz="1400" b="1" dirty="0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106461" y="4861457"/>
            <a:ext cx="5517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srgbClr val="00478A"/>
                </a:solidFill>
              </a:rPr>
              <a:t>Fluss</a:t>
            </a:r>
            <a:endParaRPr lang="de-DE" sz="1400" b="1" dirty="0">
              <a:solidFill>
                <a:srgbClr val="00478A"/>
              </a:solidFill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672360" y="3938382"/>
            <a:ext cx="11685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srgbClr val="00478A"/>
                </a:solidFill>
              </a:rPr>
              <a:t>Grundwasser</a:t>
            </a:r>
            <a:endParaRPr lang="de-DE" sz="1400" b="1" dirty="0">
              <a:solidFill>
                <a:srgbClr val="0047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658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13" y="214605"/>
            <a:ext cx="6110287" cy="756416"/>
          </a:xfrm>
        </p:spPr>
        <p:txBody>
          <a:bodyPr/>
          <a:lstStyle/>
          <a:p>
            <a:r>
              <a:rPr lang="de-DE" sz="2000" dirty="0">
                <a:solidFill>
                  <a:schemeClr val="tx2"/>
                </a:solidFill>
              </a:rPr>
              <a:t>Fazit unserer </a:t>
            </a:r>
            <a:r>
              <a:rPr lang="de-DE" sz="2000" dirty="0" smtClean="0">
                <a:solidFill>
                  <a:schemeClr val="tx2"/>
                </a:solidFill>
              </a:rPr>
              <a:t>Untersuchungen an Pilotanlagen mit zusätzlichen Reinigungsstufen </a:t>
            </a:r>
            <a:br>
              <a:rPr lang="de-DE" sz="2000" dirty="0" smtClean="0">
                <a:solidFill>
                  <a:schemeClr val="tx2"/>
                </a:solidFill>
              </a:rPr>
            </a:br>
            <a:r>
              <a:rPr lang="de-DE" sz="2000" dirty="0" smtClean="0">
                <a:solidFill>
                  <a:schemeClr val="tx2"/>
                </a:solidFill>
              </a:rPr>
              <a:t>zur Elimination </a:t>
            </a:r>
            <a:r>
              <a:rPr lang="de-DE" sz="2000" dirty="0">
                <a:solidFill>
                  <a:schemeClr val="tx2"/>
                </a:solidFill>
              </a:rPr>
              <a:t>von </a:t>
            </a:r>
            <a:r>
              <a:rPr lang="de-DE" sz="2000" dirty="0" smtClean="0">
                <a:solidFill>
                  <a:schemeClr val="tx2"/>
                </a:solidFill>
              </a:rPr>
              <a:t>Medikamentenrückständen bei der Abwasserreinigung:</a:t>
            </a:r>
            <a:endParaRPr lang="de-DE" sz="2000" dirty="0">
              <a:solidFill>
                <a:schemeClr val="tx2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63058" y="1676709"/>
            <a:ext cx="8258175" cy="933559"/>
          </a:xfrm>
          <a:noFill/>
        </p:spPr>
        <p:txBody>
          <a:bodyPr vert="horz" wrap="square" lIns="228600" tIns="182880" rIns="228600" bIns="182880" rtlCol="0">
            <a:noAutofit/>
          </a:bodyPr>
          <a:lstStyle/>
          <a:p>
            <a:r>
              <a:rPr lang="de-DE" sz="2000" dirty="0">
                <a:solidFill>
                  <a:schemeClr val="accent1"/>
                </a:solidFill>
              </a:rPr>
              <a:t>Keine vollständige Elimination, jedoch höherer Energieverbrauch und Kostensteigerung durch die </a:t>
            </a:r>
            <a:r>
              <a:rPr lang="de-DE" sz="2000" dirty="0" smtClean="0">
                <a:solidFill>
                  <a:schemeClr val="accent1"/>
                </a:solidFill>
              </a:rPr>
              <a:t>zusätzlichen Reinigungsstufen</a:t>
            </a:r>
            <a:endParaRPr lang="de-DE" sz="2000" dirty="0">
              <a:solidFill>
                <a:schemeClr val="accent1"/>
              </a:solidFill>
            </a:endParaRPr>
          </a:p>
        </p:txBody>
      </p:sp>
      <p:pic>
        <p:nvPicPr>
          <p:cNvPr id="12" name="Picture 4" descr="\\NAS\INSCALE_aktuelle_Projekte\Emschergenossenschaft\_2013\13-0412_LV_Invest_Schmidt\neue Dateien\Material\Bild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91" t="-8490" r="-30908" b="-19974"/>
          <a:stretch/>
        </p:blipFill>
        <p:spPr bwMode="gray">
          <a:xfrm>
            <a:off x="6210516" y="2841377"/>
            <a:ext cx="2490572" cy="3124995"/>
          </a:xfrm>
          <a:prstGeom prst="rect">
            <a:avLst/>
          </a:prstGeom>
          <a:blipFill>
            <a:blip r:embed="rId4" cstate="print"/>
            <a:stretch>
              <a:fillRect l="-1000" t="-1000" r="-1000" b="-1000"/>
            </a:stretch>
          </a:blip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/>
        </p:spPr>
      </p:pic>
      <p:sp>
        <p:nvSpPr>
          <p:cNvPr id="8" name="Textplatzhalter 9"/>
          <p:cNvSpPr txBox="1">
            <a:spLocks/>
          </p:cNvSpPr>
          <p:nvPr/>
        </p:nvSpPr>
        <p:spPr bwMode="gray">
          <a:xfrm>
            <a:off x="6210516" y="5506770"/>
            <a:ext cx="2490572" cy="459645"/>
          </a:xfrm>
          <a:prstGeom prst="rect">
            <a:avLst/>
          </a:prstGeom>
          <a:gradFill>
            <a:gsLst>
              <a:gs pos="33000">
                <a:srgbClr val="F9F9F9">
                  <a:alpha val="92000"/>
                </a:srgbClr>
              </a:gs>
              <a:gs pos="100000">
                <a:srgbClr val="ECECEC">
                  <a:alpha val="92000"/>
                </a:srgbClr>
              </a:gs>
            </a:gsLst>
            <a:lin ang="54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144000" rIns="0" bIns="108000" rtlCol="0" anchor="ctr">
            <a:spAutoFit/>
          </a:bodyPr>
          <a:lstStyle/>
          <a:p>
            <a:pPr algn="ctr" defTabSz="457037" fontAlgn="base">
              <a:lnSpc>
                <a:spcPts val="1600"/>
              </a:lnSpc>
              <a:spcBef>
                <a:spcPts val="200"/>
              </a:spcBef>
              <a:spcAft>
                <a:spcPts val="400"/>
              </a:spcAft>
              <a:buClr>
                <a:srgbClr val="0080B3"/>
              </a:buClr>
              <a:buSzPct val="125000"/>
            </a:pPr>
            <a:r>
              <a:rPr lang="de-DE" dirty="0" smtClean="0">
                <a:solidFill>
                  <a:srgbClr val="313131"/>
                </a:solidFill>
                <a:cs typeface="Arial" pitchFamily="34" charset="0"/>
              </a:rPr>
              <a:t>CO</a:t>
            </a:r>
            <a:r>
              <a:rPr lang="de-DE" baseline="-25000" dirty="0" smtClean="0">
                <a:solidFill>
                  <a:srgbClr val="313131"/>
                </a:solidFill>
                <a:cs typeface="Arial" pitchFamily="34" charset="0"/>
              </a:rPr>
              <a:t>2</a:t>
            </a:r>
            <a:r>
              <a:rPr lang="de-DE" dirty="0" smtClean="0">
                <a:solidFill>
                  <a:srgbClr val="313131"/>
                </a:solidFill>
                <a:cs typeface="Arial" pitchFamily="34" charset="0"/>
              </a:rPr>
              <a:t>-Emission?</a:t>
            </a:r>
            <a:endParaRPr lang="de-DE" dirty="0">
              <a:solidFill>
                <a:srgbClr val="313131"/>
              </a:solidFill>
              <a:cs typeface="Arial" pitchFamily="34" charset="0"/>
            </a:endParaRPr>
          </a:p>
        </p:txBody>
      </p:sp>
      <p:pic>
        <p:nvPicPr>
          <p:cNvPr id="11" name="Picture 3" descr="\\NAS\INSCALE_aktuelle_Projekte\Emschergenossenschaft\_2013\13-0412_LV_Invest_Schmidt\neue Dateien\Material\Bild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4" r="20134"/>
          <a:stretch/>
        </p:blipFill>
        <p:spPr bwMode="gray">
          <a:xfrm>
            <a:off x="3331944" y="2841377"/>
            <a:ext cx="2490572" cy="3124995"/>
          </a:xfrm>
          <a:prstGeom prst="rect">
            <a:avLst/>
          </a:prstGeom>
          <a:blipFill>
            <a:blip r:embed="rId4" cstate="print"/>
            <a:stretch>
              <a:fillRect l="-1000" t="-1000" r="-1000" b="-1000"/>
            </a:stretch>
          </a:blip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/>
        </p:spPr>
      </p:pic>
      <p:sp>
        <p:nvSpPr>
          <p:cNvPr id="7" name="Textplatzhalter 9"/>
          <p:cNvSpPr txBox="1">
            <a:spLocks/>
          </p:cNvSpPr>
          <p:nvPr/>
        </p:nvSpPr>
        <p:spPr bwMode="gray">
          <a:xfrm>
            <a:off x="3331944" y="5506770"/>
            <a:ext cx="2490572" cy="459645"/>
          </a:xfrm>
          <a:prstGeom prst="rect">
            <a:avLst/>
          </a:prstGeom>
          <a:gradFill>
            <a:gsLst>
              <a:gs pos="33000">
                <a:srgbClr val="F9F9F9">
                  <a:alpha val="92000"/>
                </a:srgbClr>
              </a:gs>
              <a:gs pos="100000">
                <a:srgbClr val="ECECEC">
                  <a:alpha val="92000"/>
                </a:srgbClr>
              </a:gs>
            </a:gsLst>
            <a:lin ang="54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144000" rIns="0" bIns="108000" rtlCol="0" anchor="ctr">
            <a:spAutoFit/>
          </a:bodyPr>
          <a:lstStyle/>
          <a:p>
            <a:pPr algn="ctr" defTabSz="457037" fontAlgn="base">
              <a:lnSpc>
                <a:spcPts val="1600"/>
              </a:lnSpc>
              <a:spcBef>
                <a:spcPts val="200"/>
              </a:spcBef>
              <a:spcAft>
                <a:spcPts val="400"/>
              </a:spcAft>
              <a:buClr>
                <a:srgbClr val="0080B3"/>
              </a:buClr>
              <a:buSzPct val="125000"/>
            </a:pPr>
            <a:r>
              <a:rPr lang="de-DE" dirty="0">
                <a:solidFill>
                  <a:srgbClr val="313131"/>
                </a:solidFill>
                <a:cs typeface="Arial" pitchFamily="34" charset="0"/>
              </a:rPr>
              <a:t>Energieverbrauch</a:t>
            </a:r>
          </a:p>
        </p:txBody>
      </p:sp>
      <p:pic>
        <p:nvPicPr>
          <p:cNvPr id="10" name="Picture 2" descr="\\NAS\INSCALE_aktuelle_Projekte\Emschergenossenschaft\_2013\13-0412_LV_Invest_Schmidt\neue Dateien\Material\Bild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0" r="23410"/>
          <a:stretch/>
        </p:blipFill>
        <p:spPr bwMode="gray">
          <a:xfrm>
            <a:off x="453372" y="2841377"/>
            <a:ext cx="2490572" cy="3124995"/>
          </a:xfrm>
          <a:prstGeom prst="rect">
            <a:avLst/>
          </a:prstGeom>
          <a:blipFill>
            <a:blip r:embed="rId4" cstate="print"/>
            <a:stretch>
              <a:fillRect l="-1000" t="-1000" r="-1000" b="-1000"/>
            </a:stretch>
          </a:blip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/>
        </p:spPr>
      </p:pic>
      <p:sp>
        <p:nvSpPr>
          <p:cNvPr id="9" name="Textplatzhalter 9"/>
          <p:cNvSpPr txBox="1">
            <a:spLocks/>
          </p:cNvSpPr>
          <p:nvPr/>
        </p:nvSpPr>
        <p:spPr bwMode="gray">
          <a:xfrm>
            <a:off x="453372" y="5506770"/>
            <a:ext cx="2490572" cy="459645"/>
          </a:xfrm>
          <a:prstGeom prst="rect">
            <a:avLst/>
          </a:prstGeom>
          <a:gradFill>
            <a:gsLst>
              <a:gs pos="33000">
                <a:srgbClr val="F9F9F9">
                  <a:alpha val="92000"/>
                </a:srgbClr>
              </a:gs>
              <a:gs pos="100000">
                <a:srgbClr val="ECECEC">
                  <a:alpha val="92000"/>
                </a:srgbClr>
              </a:gs>
            </a:gsLst>
            <a:lin ang="54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144000" rIns="0" bIns="108000" rtlCol="0" anchor="ctr">
            <a:spAutoFit/>
          </a:bodyPr>
          <a:lstStyle/>
          <a:p>
            <a:pPr algn="ctr" defTabSz="457037" fontAlgn="base">
              <a:lnSpc>
                <a:spcPts val="1600"/>
              </a:lnSpc>
              <a:spcBef>
                <a:spcPts val="200"/>
              </a:spcBef>
              <a:spcAft>
                <a:spcPts val="400"/>
              </a:spcAft>
              <a:buClr>
                <a:srgbClr val="0080B3"/>
              </a:buClr>
              <a:buSzPct val="125000"/>
            </a:pPr>
            <a:r>
              <a:rPr lang="de-DE" dirty="0">
                <a:solidFill>
                  <a:srgbClr val="313131"/>
                </a:solidFill>
                <a:cs typeface="Arial" pitchFamily="34" charset="0"/>
              </a:rPr>
              <a:t>Finanzen</a:t>
            </a:r>
          </a:p>
        </p:txBody>
      </p:sp>
      <p:pic>
        <p:nvPicPr>
          <p:cNvPr id="13" name="Picture 2" descr="http://freie-berater.info/blog/wp-content/uploads/2013/01/Euro-00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27066" y="4620166"/>
            <a:ext cx="1020192" cy="81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ewitterblitz 13"/>
          <p:cNvSpPr/>
          <p:nvPr/>
        </p:nvSpPr>
        <p:spPr bwMode="gray">
          <a:xfrm rot="760164">
            <a:off x="2915520" y="4358256"/>
            <a:ext cx="444852" cy="444852"/>
          </a:xfrm>
          <a:prstGeom prst="lightningBol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defTabSz="457037" fontAlgn="base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</a:pPr>
            <a:endParaRPr lang="de-DE" sz="1600" dirty="0" smtClean="0">
              <a:solidFill>
                <a:srgbClr val="313131"/>
              </a:solidFill>
              <a:cs typeface="Arial" pitchFamily="34" charset="0"/>
            </a:endParaRPr>
          </a:p>
        </p:txBody>
      </p:sp>
      <p:sp>
        <p:nvSpPr>
          <p:cNvPr id="15" name="Gewitterblitz 14"/>
          <p:cNvSpPr/>
          <p:nvPr/>
        </p:nvSpPr>
        <p:spPr bwMode="gray">
          <a:xfrm rot="760164">
            <a:off x="5794092" y="4358256"/>
            <a:ext cx="444852" cy="444852"/>
          </a:xfrm>
          <a:prstGeom prst="lightningBol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defTabSz="457037" fontAlgn="base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</a:pPr>
            <a:endParaRPr lang="de-DE" sz="1600" dirty="0" smtClean="0">
              <a:solidFill>
                <a:srgbClr val="313131"/>
              </a:solidFill>
              <a:cs typeface="Arial" pitchFamily="34" charset="0"/>
            </a:endParaRPr>
          </a:p>
        </p:txBody>
      </p:sp>
      <p:sp>
        <p:nvSpPr>
          <p:cNvPr id="16" name="Pfeil nach rechts 15"/>
          <p:cNvSpPr/>
          <p:nvPr/>
        </p:nvSpPr>
        <p:spPr bwMode="gray">
          <a:xfrm rot="20418035">
            <a:off x="562527" y="2758951"/>
            <a:ext cx="5031290" cy="2355518"/>
          </a:xfrm>
          <a:prstGeom prst="rightArrow">
            <a:avLst>
              <a:gd name="adj1" fmla="val 50000"/>
              <a:gd name="adj2" fmla="val 50851"/>
            </a:avLst>
          </a:prstGeom>
          <a:solidFill>
            <a:srgbClr val="FF0000"/>
          </a:solidFill>
          <a:ln w="9525" cap="flat" cmpd="sng" algn="ctr">
            <a:noFill/>
            <a:prstDash val="solid"/>
          </a:ln>
          <a:effectLst>
            <a:outerShdw blurRad="25400" dist="25400" dir="2700000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16000" tIns="90000" rIns="216000" bIns="90000" rtlCol="0" anchor="ctr">
            <a:noAutofit/>
          </a:bodyPr>
          <a:lstStyle/>
          <a:p>
            <a:pPr algn="ctr" defTabSz="457037" fontAlgn="base">
              <a:spcBef>
                <a:spcPct val="0"/>
              </a:spcBef>
              <a:spcAft>
                <a:spcPct val="0"/>
              </a:spcAft>
              <a:buClr>
                <a:srgbClr val="0064AD"/>
              </a:buClr>
              <a:buSzPct val="125000"/>
            </a:pPr>
            <a:r>
              <a:rPr lang="de-DE" sz="1600" b="1" dirty="0">
                <a:solidFill>
                  <a:srgbClr val="FFFFFF"/>
                </a:solidFill>
              </a:rPr>
              <a:t>Steigerung </a:t>
            </a:r>
            <a:r>
              <a:rPr lang="de-DE" sz="1600" b="1" dirty="0" smtClean="0">
                <a:solidFill>
                  <a:srgbClr val="FFFFFF"/>
                </a:solidFill>
              </a:rPr>
              <a:t>Kosten der Abwasserreinigung</a:t>
            </a:r>
            <a:br>
              <a:rPr lang="de-DE" sz="1600" b="1" dirty="0" smtClean="0">
                <a:solidFill>
                  <a:srgbClr val="FFFFFF"/>
                </a:solidFill>
              </a:rPr>
            </a:br>
            <a:r>
              <a:rPr lang="de-DE" sz="1600" b="1" dirty="0" smtClean="0">
                <a:solidFill>
                  <a:srgbClr val="FFFFFF"/>
                </a:solidFill>
              </a:rPr>
              <a:t>bis zu </a:t>
            </a:r>
            <a:r>
              <a:rPr lang="de-DE" sz="2400" b="1" dirty="0" smtClean="0">
                <a:solidFill>
                  <a:srgbClr val="FFFFFF"/>
                </a:solidFill>
              </a:rPr>
              <a:t>20%</a:t>
            </a:r>
            <a:r>
              <a:rPr lang="de-DE" b="1" baseline="30000" dirty="0" smtClean="0">
                <a:solidFill>
                  <a:srgbClr val="FFFFFF"/>
                </a:solidFill>
              </a:rPr>
              <a:t> 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17" name="Pfeil nach rechts 16"/>
          <p:cNvSpPr/>
          <p:nvPr/>
        </p:nvSpPr>
        <p:spPr bwMode="gray">
          <a:xfrm rot="20418035">
            <a:off x="3885819" y="3360343"/>
            <a:ext cx="5020158" cy="2325266"/>
          </a:xfrm>
          <a:prstGeom prst="rightArrow">
            <a:avLst>
              <a:gd name="adj1" fmla="val 50000"/>
              <a:gd name="adj2" fmla="val 50851"/>
            </a:avLst>
          </a:prstGeom>
          <a:gradFill flip="none" rotWithShape="1">
            <a:gsLst>
              <a:gs pos="0">
                <a:srgbClr val="00925B"/>
              </a:gs>
              <a:gs pos="100000">
                <a:srgbClr val="006C43"/>
              </a:gs>
            </a:gsLst>
            <a:lin ang="5400000" scaled="1"/>
            <a:tileRect/>
          </a:gradFill>
          <a:ln w="9525" cap="flat" cmpd="sng" algn="ctr">
            <a:noFill/>
            <a:prstDash val="solid"/>
          </a:ln>
          <a:effectLst>
            <a:outerShdw blurRad="25400" dist="25400" dir="2700000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16000" tIns="90000" rIns="216000" bIns="90000" rtlCol="0" anchor="ctr">
            <a:noAutofit/>
          </a:bodyPr>
          <a:lstStyle/>
          <a:p>
            <a:pPr algn="ctr" defTabSz="457037" fontAlgn="base">
              <a:spcBef>
                <a:spcPct val="0"/>
              </a:spcBef>
              <a:spcAft>
                <a:spcPct val="0"/>
              </a:spcAft>
              <a:buClr>
                <a:srgbClr val="0064AD"/>
              </a:buClr>
              <a:buSzPct val="125000"/>
            </a:pPr>
            <a:r>
              <a:rPr lang="de-DE" sz="1600" b="1" dirty="0">
                <a:solidFill>
                  <a:srgbClr val="FFFFFF"/>
                </a:solidFill>
              </a:rPr>
              <a:t>Steigerung Energieverbrauch </a:t>
            </a:r>
            <a:r>
              <a:rPr lang="de-DE" sz="1600" b="1" dirty="0" smtClean="0">
                <a:solidFill>
                  <a:srgbClr val="FFFFFF"/>
                </a:solidFill>
              </a:rPr>
              <a:t/>
            </a:r>
            <a:br>
              <a:rPr lang="de-DE" sz="1600" b="1" dirty="0" smtClean="0">
                <a:solidFill>
                  <a:srgbClr val="FFFFFF"/>
                </a:solidFill>
              </a:rPr>
            </a:br>
            <a:r>
              <a:rPr lang="de-DE" sz="1600" b="1" dirty="0" smtClean="0">
                <a:solidFill>
                  <a:srgbClr val="FFFFFF"/>
                </a:solidFill>
              </a:rPr>
              <a:t>bis zu </a:t>
            </a:r>
            <a:r>
              <a:rPr lang="de-DE" sz="2400" b="1" dirty="0" smtClean="0">
                <a:solidFill>
                  <a:srgbClr val="FFFFFF"/>
                </a:solidFill>
              </a:rPr>
              <a:t>30% </a:t>
            </a:r>
            <a:endParaRPr lang="de-DE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0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Ziele des </a:t>
            </a:r>
            <a:r>
              <a:rPr lang="de-DE" dirty="0"/>
              <a:t>Projekts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de-DE" sz="2400" b="1" dirty="0"/>
              <a:t>Sensibilisierung</a:t>
            </a:r>
            <a:r>
              <a:rPr lang="de-DE" sz="2400" dirty="0"/>
              <a:t> 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1800" dirty="0" smtClean="0"/>
              <a:t>von </a:t>
            </a:r>
            <a:r>
              <a:rPr lang="de-DE" sz="1800" dirty="0"/>
              <a:t>Bevölkerung und allen relevanten Akteuren für eine Minderung von Medikamentenrückständen im Wasserkreislauf in Essen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de-DE" sz="2400" b="1" dirty="0" smtClean="0"/>
              <a:t>Verankerung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1800" dirty="0" smtClean="0"/>
              <a:t>des </a:t>
            </a:r>
            <a:r>
              <a:rPr lang="de-DE" sz="1800" dirty="0"/>
              <a:t>Themas dauerhaft in Essen</a:t>
            </a:r>
            <a:endParaRPr lang="de-DE" sz="2400" dirty="0"/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de-DE" sz="2400" b="1" dirty="0" smtClean="0"/>
              <a:t>Pilotprojekt</a:t>
            </a:r>
            <a:br>
              <a:rPr lang="de-DE" sz="2400" b="1" dirty="0" smtClean="0"/>
            </a:br>
            <a:r>
              <a:rPr lang="de-DE" sz="1800" dirty="0" smtClean="0"/>
              <a:t>Übertragbarkeit auf andere Großstädte gewährleisten</a:t>
            </a:r>
            <a:endParaRPr lang="de-DE" sz="1100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550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Projektansatz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42913" y="1250302"/>
            <a:ext cx="4436997" cy="4658373"/>
          </a:xfrm>
        </p:spPr>
        <p:txBody>
          <a:bodyPr/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de-DE" sz="1800" b="1" dirty="0" smtClean="0"/>
              <a:t>Kommunikationskampagnen</a:t>
            </a:r>
            <a:br>
              <a:rPr lang="de-DE" sz="1800" b="1" dirty="0" smtClean="0"/>
            </a:br>
            <a:r>
              <a:rPr lang="de-DE" sz="1600" dirty="0" smtClean="0"/>
              <a:t>mit Einbindung von Apotheken Arztpraxen und anderen Kooperationspartnern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de-DE" sz="1800" b="1" dirty="0"/>
              <a:t>Öffentliche Aktionen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in Verbindung zu </a:t>
            </a:r>
            <a:r>
              <a:rPr lang="de-DE" sz="1600" dirty="0"/>
              <a:t>„Grüne Hauptstadt</a:t>
            </a:r>
            <a:r>
              <a:rPr lang="de-DE" sz="1600" dirty="0" smtClean="0"/>
              <a:t>“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de-DE" sz="1800" b="1" dirty="0" smtClean="0"/>
              <a:t>Bildungsmaßnahmen </a:t>
            </a:r>
            <a:br>
              <a:rPr lang="de-DE" sz="1800" b="1" dirty="0" smtClean="0"/>
            </a:br>
            <a:r>
              <a:rPr lang="de-DE" sz="1600" dirty="0" smtClean="0"/>
              <a:t>Lehrmodule für die Ausbildung </a:t>
            </a:r>
            <a:r>
              <a:rPr lang="de-DE" sz="1600" dirty="0"/>
              <a:t>von Medizinern, Apothekern, </a:t>
            </a:r>
            <a:r>
              <a:rPr lang="de-DE" sz="1600" dirty="0" smtClean="0"/>
              <a:t>Pflegekräften, angehenden Pädagogen, Schülern</a:t>
            </a:r>
            <a:endParaRPr lang="de-DE" sz="1600" dirty="0"/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de-DE" sz="1800" b="1" dirty="0" smtClean="0"/>
              <a:t>Institutionelle Verankerung</a:t>
            </a:r>
            <a:br>
              <a:rPr lang="de-DE" sz="1800" b="1" dirty="0" smtClean="0"/>
            </a:br>
            <a:r>
              <a:rPr lang="de-DE" sz="1600" dirty="0" smtClean="0"/>
              <a:t>des Themas in Essen</a:t>
            </a:r>
            <a:endParaRPr lang="de-DE" sz="1800" dirty="0" smtClean="0"/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de-DE" sz="1800" b="1" dirty="0" smtClean="0"/>
              <a:t>Wirkungsabschätzung</a:t>
            </a:r>
            <a:r>
              <a:rPr lang="de-DE" sz="1800" dirty="0" smtClean="0"/>
              <a:t> </a:t>
            </a:r>
            <a:r>
              <a:rPr lang="de-DE" sz="1800" dirty="0" smtClean="0">
                <a:solidFill>
                  <a:srgbClr val="0070C0"/>
                </a:solidFill>
              </a:rPr>
              <a:t/>
            </a:r>
            <a:br>
              <a:rPr lang="de-DE" sz="1800" dirty="0" smtClean="0">
                <a:solidFill>
                  <a:srgbClr val="0070C0"/>
                </a:solidFill>
              </a:rPr>
            </a:br>
            <a:r>
              <a:rPr lang="de-DE" sz="1600" dirty="0" smtClean="0"/>
              <a:t>über Bevölkerungsbefragungen</a:t>
            </a:r>
            <a:endParaRPr lang="de-DE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t="3073"/>
          <a:stretch/>
        </p:blipFill>
        <p:spPr bwMode="auto">
          <a:xfrm>
            <a:off x="5066484" y="1894114"/>
            <a:ext cx="4086849" cy="408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693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37" b="1433"/>
          <a:stretch/>
        </p:blipFill>
        <p:spPr bwMode="auto">
          <a:xfrm>
            <a:off x="96418" y="14676"/>
            <a:ext cx="8935616" cy="685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014987"/>
      </p:ext>
    </p:extLst>
  </p:cSld>
  <p:clrMapOvr>
    <a:masterClrMapping/>
  </p:clrMapOvr>
  <p:transition xmlns:p14="http://schemas.microsoft.com/office/powerpoint/2010/main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Kreis </a:t>
            </a:r>
            <a:r>
              <a:rPr lang="de-DE" sz="2800" dirty="0"/>
              <a:t>der </a:t>
            </a:r>
            <a:r>
              <a:rPr lang="de-DE" sz="2800" dirty="0" smtClean="0"/>
              <a:t>Unterstützer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57200" y="998380"/>
            <a:ext cx="8350898" cy="4255959"/>
          </a:xfrm>
        </p:spPr>
        <p:txBody>
          <a:bodyPr/>
          <a:lstStyle/>
          <a:p>
            <a:pPr marL="0" indent="0">
              <a:lnSpc>
                <a:spcPct val="150000"/>
              </a:lnSpc>
              <a:buClr>
                <a:schemeClr val="accent6"/>
              </a:buClr>
              <a:buNone/>
            </a:pPr>
            <a:r>
              <a:rPr lang="de-DE" sz="2000" b="1" dirty="0"/>
              <a:t>Schirmherren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de-DE" sz="2000" dirty="0" smtClean="0"/>
              <a:t>Herr </a:t>
            </a:r>
            <a:r>
              <a:rPr lang="de-DE" sz="2000" dirty="0"/>
              <a:t>Thomas Kufen, Oberbürgermeister der Stadt Essen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de-DE" sz="2000" dirty="0" smtClean="0"/>
              <a:t>Herr </a:t>
            </a:r>
            <a:r>
              <a:rPr lang="de-DE" sz="2000" dirty="0"/>
              <a:t>Dr. Uli Paetzel, Vorstandsvorsitzender, Emschergenossenschaft 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de-DE" sz="2000" dirty="0" smtClean="0"/>
              <a:t>Herr </a:t>
            </a:r>
            <a:r>
              <a:rPr lang="de-DE" sz="2000" dirty="0"/>
              <a:t>Prof. Dr. Norbert Jardin, Vorstand Technik u. Flussgebietsmanagement, Ruhrverband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v"/>
            </a:pPr>
            <a:endParaRPr lang="de-DE" sz="2000" dirty="0" smtClean="0"/>
          </a:p>
          <a:p>
            <a:pPr marL="0" indent="0">
              <a:lnSpc>
                <a:spcPct val="150000"/>
              </a:lnSpc>
              <a:buClr>
                <a:schemeClr val="accent6"/>
              </a:buClr>
              <a:buNone/>
            </a:pPr>
            <a:r>
              <a:rPr lang="de-DE" sz="2000" b="1" dirty="0" smtClean="0"/>
              <a:t>Projektbeirat</a:t>
            </a:r>
          </a:p>
          <a:p>
            <a:pPr>
              <a:lnSpc>
                <a:spcPct val="150000"/>
              </a:lnSpc>
              <a:buClr>
                <a:schemeClr val="accent6"/>
              </a:buClr>
            </a:pPr>
            <a:r>
              <a:rPr lang="de-DE" sz="2000" dirty="0" smtClean="0"/>
              <a:t>Derzeit 20 Vertreter von verschiedenen Institutionen</a:t>
            </a:r>
          </a:p>
          <a:p>
            <a:pPr>
              <a:lnSpc>
                <a:spcPct val="150000"/>
              </a:lnSpc>
              <a:buClr>
                <a:schemeClr val="accent6"/>
              </a:buClr>
            </a:pPr>
            <a:r>
              <a:rPr lang="de-DE" sz="2000" dirty="0" smtClean="0"/>
              <a:t>Vorsitzende des Beirates: Frau </a:t>
            </a:r>
            <a:r>
              <a:rPr lang="de-DE" sz="2000" dirty="0"/>
              <a:t>Doris Schönwald, Nordsternapotheke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50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13" y="355093"/>
            <a:ext cx="6110287" cy="635019"/>
          </a:xfrm>
        </p:spPr>
        <p:txBody>
          <a:bodyPr/>
          <a:lstStyle/>
          <a:p>
            <a:r>
              <a:rPr lang="de-DE" dirty="0"/>
              <a:t>Wir machen das klar</a:t>
            </a:r>
            <a:r>
              <a:rPr lang="de-DE" b="0" dirty="0"/>
              <a:t>:</a:t>
            </a:r>
            <a:br>
              <a:rPr lang="de-DE" b="0" dirty="0"/>
            </a:br>
            <a:r>
              <a:rPr lang="de-DE" b="0" dirty="0"/>
              <a:t>damit Wasser </a:t>
            </a:r>
            <a:r>
              <a:rPr lang="de-DE" b="0" dirty="0" smtClean="0"/>
              <a:t>arzneifreier wird</a:t>
            </a:r>
            <a:r>
              <a:rPr lang="de-DE" b="0" dirty="0"/>
              <a:t>.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34" y="2362413"/>
            <a:ext cx="63881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6128196" y="5474351"/>
            <a:ext cx="2636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47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www.machts-klar.de</a:t>
            </a:r>
          </a:p>
        </p:txBody>
      </p:sp>
      <p:sp>
        <p:nvSpPr>
          <p:cNvPr id="5" name="Rechteck 4"/>
          <p:cNvSpPr/>
          <p:nvPr/>
        </p:nvSpPr>
        <p:spPr>
          <a:xfrm>
            <a:off x="519534" y="1615879"/>
            <a:ext cx="6388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0047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Jeder </a:t>
            </a:r>
            <a:r>
              <a:rPr lang="de-DE" sz="2000" dirty="0" smtClean="0">
                <a:solidFill>
                  <a:srgbClr val="0047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kann etwas </a:t>
            </a:r>
            <a:r>
              <a:rPr lang="de-DE" sz="2000" dirty="0">
                <a:solidFill>
                  <a:srgbClr val="0047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einen umweltbewussten </a:t>
            </a:r>
            <a:r>
              <a:rPr lang="de-DE" sz="2000" dirty="0" smtClean="0">
                <a:solidFill>
                  <a:srgbClr val="0047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000" dirty="0" smtClean="0">
                <a:solidFill>
                  <a:srgbClr val="00478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 smtClean="0">
                <a:solidFill>
                  <a:srgbClr val="0047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Umgang </a:t>
            </a:r>
            <a:r>
              <a:rPr lang="de-DE" sz="2000" dirty="0">
                <a:solidFill>
                  <a:srgbClr val="0047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de-DE" sz="2000" dirty="0" smtClean="0">
                <a:solidFill>
                  <a:srgbClr val="0047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Medikamenten tun:</a:t>
            </a:r>
            <a:endParaRPr lang="de-DE" sz="2000" dirty="0">
              <a:solidFill>
                <a:srgbClr val="0047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2064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el 10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Die Kampagne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979" y="-25388"/>
            <a:ext cx="4869978" cy="688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78" y="-29081"/>
            <a:ext cx="4869978" cy="688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4719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Promit_Individualstudie_Layout_010708">
  <a:themeElements>
    <a:clrScheme name="promit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mit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mi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mit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Promit_Individualstudie_Layout_010708">
  <a:themeElements>
    <a:clrScheme name="promit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mit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mi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mit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Promit_Individualstudie_Layout_010708">
  <a:themeElements>
    <a:clrScheme name="promit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mit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mi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mit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Promit_Individualstudie_Layout_010708">
  <a:themeElements>
    <a:clrScheme name="promit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mit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mi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mit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Promit_Individualstudie_Layout_010708">
  <a:themeElements>
    <a:clrScheme name="promit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mit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mi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mit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mit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</Words>
  <Application>Microsoft Macintosh PowerPoint</Application>
  <PresentationFormat>Bildschirmpräsentation (4:3)</PresentationFormat>
  <Paragraphs>79</Paragraphs>
  <Slides>15</Slides>
  <Notes>8</Notes>
  <HiddenSlides>1</HiddenSlides>
  <MMClips>0</MMClips>
  <ScaleCrop>false</ScaleCrop>
  <HeadingPairs>
    <vt:vector size="4" baseType="variant">
      <vt:variant>
        <vt:lpstr>Design</vt:lpstr>
      </vt:variant>
      <vt:variant>
        <vt:i4>7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Office-Design</vt:lpstr>
      <vt:lpstr>5_Promit_Individualstudie_Layout_010708</vt:lpstr>
      <vt:lpstr>9_Promit_Individualstudie_Layout_010708</vt:lpstr>
      <vt:lpstr>7_Promit_Individualstudie_Layout_010708</vt:lpstr>
      <vt:lpstr>10_Promit_Individualstudie_Layout_010708</vt:lpstr>
      <vt:lpstr>11_Promit_Individualstudie_Layout_010708</vt:lpstr>
      <vt:lpstr>1_Office-Design</vt:lpstr>
      <vt:lpstr>PowerPoint-Präsentation</vt:lpstr>
      <vt:lpstr>Medikamentenrückstände im Wasserkreislauf</vt:lpstr>
      <vt:lpstr>Fazit unserer Untersuchungen an Pilotanlagen mit zusätzlichen Reinigungsstufen  zur Elimination von Medikamentenrückständen bei der Abwasserreinigung:</vt:lpstr>
      <vt:lpstr>Ziele des Projekts</vt:lpstr>
      <vt:lpstr>Projektansatz</vt:lpstr>
      <vt:lpstr>PowerPoint-Präsentation</vt:lpstr>
      <vt:lpstr>Kreis der Unterstützer</vt:lpstr>
      <vt:lpstr>Wir machen das klar: damit Wasser arzneifreier wird.</vt:lpstr>
      <vt:lpstr>Die Kampagne</vt:lpstr>
      <vt:lpstr>Die Kampagne</vt:lpstr>
      <vt:lpstr>Die Kampagne</vt:lpstr>
      <vt:lpstr>PowerPoint-Präsentation</vt:lpstr>
      <vt:lpstr>PowerPoint-Präsentation</vt:lpstr>
      <vt:lpstr>Zeitstrahl des Projekts</vt:lpstr>
      <vt:lpstr>Kontakt</vt:lpstr>
    </vt:vector>
  </TitlesOfParts>
  <Company>BGP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Viola</dc:creator>
  <cp:lastModifiedBy>Anne Pohlmann</cp:lastModifiedBy>
  <cp:revision>96</cp:revision>
  <cp:lastPrinted>2017-06-12T12:34:40Z</cp:lastPrinted>
  <dcterms:created xsi:type="dcterms:W3CDTF">2017-05-15T09:38:38Z</dcterms:created>
  <dcterms:modified xsi:type="dcterms:W3CDTF">2017-08-25T08:32:51Z</dcterms:modified>
</cp:coreProperties>
</file>